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434" r:id="rId3"/>
    <p:sldId id="258" r:id="rId4"/>
    <p:sldId id="310" r:id="rId5"/>
    <p:sldId id="311" r:id="rId7"/>
    <p:sldId id="312" r:id="rId8"/>
    <p:sldId id="328" r:id="rId9"/>
    <p:sldId id="332" r:id="rId10"/>
    <p:sldId id="329" r:id="rId11"/>
    <p:sldId id="379" r:id="rId12"/>
    <p:sldId id="380" r:id="rId13"/>
    <p:sldId id="381" r:id="rId14"/>
    <p:sldId id="334" r:id="rId15"/>
    <p:sldId id="382" r:id="rId16"/>
    <p:sldId id="336" r:id="rId17"/>
    <p:sldId id="344" r:id="rId18"/>
    <p:sldId id="345" r:id="rId19"/>
    <p:sldId id="339" r:id="rId20"/>
    <p:sldId id="340" r:id="rId21"/>
    <p:sldId id="346" r:id="rId22"/>
    <p:sldId id="265" r:id="rId23"/>
    <p:sldId id="385" r:id="rId24"/>
    <p:sldId id="383" r:id="rId25"/>
    <p:sldId id="342" r:id="rId26"/>
    <p:sldId id="387" r:id="rId27"/>
    <p:sldId id="343" r:id="rId28"/>
    <p:sldId id="377" r:id="rId29"/>
    <p:sldId id="347" r:id="rId30"/>
    <p:sldId id="435" r:id="rId31"/>
    <p:sldId id="279" r:id="rId32"/>
    <p:sldId id="294" r:id="rId33"/>
    <p:sldId id="293" r:id="rId34"/>
    <p:sldId id="388" r:id="rId35"/>
    <p:sldId id="389" r:id="rId36"/>
    <p:sldId id="348" r:id="rId37"/>
    <p:sldId id="349" r:id="rId38"/>
    <p:sldId id="295" r:id="rId39"/>
    <p:sldId id="350" r:id="rId40"/>
    <p:sldId id="352" r:id="rId41"/>
    <p:sldId id="351" r:id="rId42"/>
    <p:sldId id="296" r:id="rId43"/>
    <p:sldId id="297" r:id="rId44"/>
    <p:sldId id="390" r:id="rId45"/>
    <p:sldId id="317" r:id="rId46"/>
    <p:sldId id="318" r:id="rId47"/>
    <p:sldId id="319" r:id="rId48"/>
    <p:sldId id="320" r:id="rId49"/>
    <p:sldId id="322" r:id="rId50"/>
    <p:sldId id="323" r:id="rId51"/>
    <p:sldId id="324" r:id="rId52"/>
    <p:sldId id="305" r:id="rId53"/>
    <p:sldId id="427" r:id="rId54"/>
    <p:sldId id="306" r:id="rId55"/>
    <p:sldId id="428" r:id="rId56"/>
    <p:sldId id="426" r:id="rId57"/>
    <p:sldId id="307" r:id="rId58"/>
    <p:sldId id="391" r:id="rId59"/>
  </p:sldIdLst>
  <p:sldSz cx="9144000" cy="6858000" type="screen4x3"/>
  <p:notesSz cx="6858000" cy="9144000"/>
  <p:custDataLst>
    <p:tags r:id="rId6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7" userDrawn="1">
          <p15:clr>
            <a:srgbClr val="A4A3A4"/>
          </p15:clr>
        </p15:guide>
        <p15:guide id="2" pos="29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C25"/>
    <a:srgbClr val="FF0000"/>
    <a:srgbClr val="000000"/>
    <a:srgbClr val="00FF00"/>
    <a:srgbClr val="66FFFF"/>
    <a:srgbClr val="99FF66"/>
    <a:srgbClr val="FF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1" d="100"/>
          <a:sy n="71" d="100"/>
        </p:scale>
        <p:origin x="-642" y="-90"/>
      </p:cViewPr>
      <p:guideLst>
        <p:guide orient="horz" pos="2097"/>
        <p:guide pos="2971"/>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7.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4BFFE7-C878-485C-94AE-D1B60E71A0D0}"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1" lang="zh-CN" altLang="en-US" sz="1200" b="0" i="0" u="none" strike="noStrike" kern="1200" cap="none" spc="0" normalizeH="0" baseline="0" noProof="0" smtClean="0">
              <a:ln>
                <a:noFill/>
              </a:ln>
              <a:solidFill>
                <a:schemeClr val="tx1"/>
              </a:solidFill>
              <a:effectLst/>
              <a:uLnTx/>
              <a:uFillTx/>
              <a:latin typeface="+mn-lt"/>
              <a:ea typeface="+mn-ea"/>
              <a:cs typeface="宋体" panose="02010600030101010101" pitchFamily="2" charset="-122"/>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宋体" panose="02010600030101010101" pitchFamily="2" charset="-122"/>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幻灯片图像占位符 1"/>
          <p:cNvSpPr>
            <a:spLocks noGrp="1" noRot="1" noChangeAspect="1" noTextEdit="1"/>
          </p:cNvSpPr>
          <p:nvPr>
            <p:ph type="sldImg"/>
          </p:nvPr>
        </p:nvSpPr>
        <p:spPr>
          <a:ln>
            <a:solidFill>
              <a:srgbClr val="000000">
                <a:alpha val="100000"/>
              </a:srgbClr>
            </a:solidFill>
            <a:miter lim="800000"/>
          </a:ln>
        </p:spPr>
      </p:sp>
      <p:sp>
        <p:nvSpPr>
          <p:cNvPr id="72707"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727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duotone>
              <a:schemeClr val="bg2"/>
              <a:srgbClr val="FFF1C1"/>
            </a:duotone>
            <a:lum bright="-10000" contrast="-40000"/>
          </a:blip>
          <a:stretch>
            <a:fillRect/>
          </a:stretch>
        </p:blipFill>
        <p:spPr>
          <a:xfrm>
            <a:off x="1" y="5214950"/>
            <a:ext cx="1472173" cy="1643050"/>
          </a:xfrm>
          <a:prstGeom prst="rect">
            <a:avLst/>
          </a:prstGeom>
          <a:noFill/>
          <a:ln>
            <a:noFill/>
          </a:ln>
        </p:spPr>
      </p:pic>
      <p:sp>
        <p:nvSpPr>
          <p:cNvPr id="2" name="标题 1"/>
          <p:cNvSpPr>
            <a:spLocks noGrp="1"/>
          </p:cNvSpPr>
          <p:nvPr>
            <p:ph type="ctrTitle"/>
          </p:nvPr>
        </p:nvSpPr>
        <p:spPr>
          <a:xfrm>
            <a:off x="685800" y="1214422"/>
            <a:ext cx="7772400" cy="1470025"/>
          </a:xfrm>
        </p:spPr>
        <p:txBody>
          <a:bodyPr/>
          <a:lstStyle>
            <a:lvl1pPr algn="ctr">
              <a:defRPr sz="4800"/>
            </a:lvl1pPr>
          </a:lstStyle>
          <a:p>
            <a:r>
              <a:rPr lang="zh-CN" altLang="en-US" smtClean="0"/>
              <a:t>单击此处编辑母版标题样式</a:t>
            </a:r>
            <a:endParaRPr lang="en-US"/>
          </a:p>
        </p:txBody>
      </p:sp>
      <p:sp>
        <p:nvSpPr>
          <p:cNvPr id="3" name="副标题 2"/>
          <p:cNvSpPr>
            <a:spLocks noGrp="1"/>
          </p:cNvSpPr>
          <p:nvPr>
            <p:ph type="subTitle" idx="1"/>
          </p:nvPr>
        </p:nvSpPr>
        <p:spPr>
          <a:xfrm>
            <a:off x="1521733" y="2759581"/>
            <a:ext cx="6100534" cy="1740989"/>
          </a:xfrm>
        </p:spPr>
        <p:txBody>
          <a:bodyPr/>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8"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p:txBody>
          <a:bodyPr/>
          <a:lstStyle>
            <a:lvl1pPr algn="r">
              <a:defRPr/>
            </a:lvl1pPr>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500176"/>
            <a:ext cx="8229600" cy="471490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9"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FDCE7FA-D214-469F-B6A8-0ED44F74E2EC}"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4"/>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竖排标题 1"/>
          <p:cNvSpPr>
            <a:spLocks noGrp="1"/>
          </p:cNvSpPr>
          <p:nvPr>
            <p:ph type="title" orient="vert"/>
          </p:nvPr>
        </p:nvSpPr>
        <p:spPr>
          <a:xfrm>
            <a:off x="7286644" y="274638"/>
            <a:ext cx="1400156" cy="5940444"/>
          </a:xfrm>
        </p:spPr>
        <p:txBody>
          <a:bodyPr vert="eaVert"/>
          <a:lstStyle>
            <a:lvl1pPr algn="ctr">
              <a:defRPr>
                <a:effectLst>
                  <a:outerShdw dist="50800" dir="18900000" algn="tl" rotWithShape="0">
                    <a:srgbClr val="000000">
                      <a:alpha val="75000"/>
                    </a:srgbClr>
                  </a:outerShdw>
                </a:effectLst>
              </a:defRPr>
            </a:lvl1pPr>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758006" cy="59404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9"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41E290F-3538-4C24-B384-8CE94E946C24}"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4"/>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9"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96ABD0A-4C23-446E-B31C-B77ED28B6050}"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4"/>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duotone>
              <a:schemeClr val="bg2"/>
              <a:srgbClr val="FFF1C1"/>
            </a:duotone>
            <a:lum bright="-10000" contrast="-30000"/>
          </a:blip>
          <a:stretch>
            <a:fillRect/>
          </a:stretch>
        </p:blipFill>
        <p:spPr>
          <a:xfrm>
            <a:off x="7480636" y="0"/>
            <a:ext cx="1663364" cy="2357430"/>
          </a:xfrm>
          <a:prstGeom prst="rect">
            <a:avLst/>
          </a:prstGeom>
          <a:noFill/>
          <a:ln>
            <a:noFill/>
          </a:ln>
        </p:spPr>
      </p:pic>
      <p:sp>
        <p:nvSpPr>
          <p:cNvPr id="2" name="标题 1"/>
          <p:cNvSpPr>
            <a:spLocks noGrp="1"/>
          </p:cNvSpPr>
          <p:nvPr>
            <p:ph type="title"/>
          </p:nvPr>
        </p:nvSpPr>
        <p:spPr>
          <a:xfrm>
            <a:off x="722313" y="4143369"/>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643182"/>
            <a:ext cx="77724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8"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BB946CD-EF1F-44E7-9229-9AC30AB05EE1}"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55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9" name="日期占位符 4"/>
          <p:cNvSpPr>
            <a:spLocks noGrp="1"/>
          </p:cNvSpPr>
          <p:nvPr>
            <p:ph type="dt" sz="half" idx="1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F149BFD-BCA0-48E8-B29B-9575B18185A2}"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5"/>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40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9" name="日期占位符 6"/>
          <p:cNvSpPr>
            <a:spLocks noGrp="1"/>
          </p:cNvSpPr>
          <p:nvPr>
            <p:ph type="dt" sz="half" idx="1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5AB7FA8-6227-4BAF-A094-FB41B1A6C27E}"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7"/>
          <p:cNvSpPr>
            <a:spLocks noGrp="1"/>
          </p:cNvSpPr>
          <p:nvPr>
            <p:ph type="ftr" sz="quarter" idx="1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8"/>
          <p:cNvSpPr>
            <a:spLocks noGrp="1"/>
          </p:cNvSpPr>
          <p:nvPr>
            <p:ph type="sldNum" sz="quarter" idx="1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9" name="日期占位符 2"/>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3609C7-C8F3-4E58-B4A0-4BE25B37055C}"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9" name="日期占位符 1"/>
          <p:cNvSpPr>
            <a:spLocks noGrp="1"/>
          </p:cNvSpPr>
          <p:nvPr>
            <p:ph type="dt" sz="half" idx="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3DB3E4F-91A1-4CC4-AA1F-ACC9699BCF95}"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2"/>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3"/>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73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a:xfrm>
            <a:off x="461175" y="5357826"/>
            <a:ext cx="8226225" cy="768028"/>
          </a:xfrm>
        </p:spPr>
        <p:txBody>
          <a:bodyP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lang="zh-CN" altLang="en-US" smtClean="0"/>
              <a:t>单击此处编辑母版标题样式</a:t>
            </a:r>
            <a:endParaRPr lang="en-US"/>
          </a:p>
        </p:txBody>
      </p:sp>
      <p:sp>
        <p:nvSpPr>
          <p:cNvPr id="3" name="内容占位符 2"/>
          <p:cNvSpPr>
            <a:spLocks noGrp="1"/>
          </p:cNvSpPr>
          <p:nvPr>
            <p:ph idx="1"/>
          </p:nvPr>
        </p:nvSpPr>
        <p:spPr>
          <a:xfrm>
            <a:off x="460382" y="428604"/>
            <a:ext cx="5111750"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文本占位符 3"/>
          <p:cNvSpPr>
            <a:spLocks noGrp="1"/>
          </p:cNvSpPr>
          <p:nvPr>
            <p:ph type="body" sz="half" idx="2"/>
          </p:nvPr>
        </p:nvSpPr>
        <p:spPr>
          <a:xfrm>
            <a:off x="5679086" y="1357298"/>
            <a:ext cx="3008313"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9" name="日期占位符 4"/>
          <p:cNvSpPr>
            <a:spLocks noGrp="1"/>
          </p:cNvSpPr>
          <p:nvPr>
            <p:ph type="dt" sz="half" idx="12"/>
          </p:nvPr>
        </p:nvSpPr>
        <p:spPr>
          <a:xfrm>
            <a:off x="457200" y="6356350"/>
            <a:ext cx="21336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E10325B-0E08-4D1D-AE9B-2FAA2B1B64BA}"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5"/>
          <p:cNvSpPr>
            <a:spLocks noGrp="1"/>
          </p:cNvSpPr>
          <p:nvPr>
            <p:ph type="ftr" sz="quarter" idx="3"/>
          </p:nvPr>
        </p:nvSpPr>
        <p:spPr>
          <a:xfrm>
            <a:off x="3124200" y="6356350"/>
            <a:ext cx="2895600"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a:xfrm>
            <a:off x="6553200" y="6356350"/>
            <a:ext cx="2133600" cy="365125"/>
          </a:xfrm>
          <a:prstGeom prst="rect">
            <a:avLst/>
          </a:prstGeom>
        </p:spPr>
        <p:txBody>
          <a:bodyPr vert="horz" lIns="45720" tIns="45720" rIns="45720" rtlCol="0" anchor="ctr"/>
          <a:p>
            <a:pPr algn="r">
              <a:buNone/>
            </a:pPr>
            <a:fld id="{9A0DB2DC-4C9A-4742-B13C-FB6460FD3503}" type="slidenum">
              <a:rPr lang="en-US" altLang="zh-CN" dirty="0"/>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004646"/>
        </a:solidFill>
        <a:effectLst/>
      </p:bgPr>
    </p:bg>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
        <p:nvSpPr>
          <p:cNvPr id="2" name="标题 1"/>
          <p:cNvSpPr>
            <a:spLocks noGrp="1"/>
          </p:cNvSpPr>
          <p:nvPr>
            <p:ph type="title"/>
          </p:nvPr>
        </p:nvSpPr>
        <p:spPr>
          <a:xfrm>
            <a:off x="695298" y="214290"/>
            <a:ext cx="7448602" cy="781052"/>
          </a:xfrm>
        </p:spPr>
        <p:txBody>
          <a:bodyP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681015" y="1000108"/>
            <a:ext cx="745236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60000"/>
              <a:buFont typeface="Wingdings 2" panose="05020102010507070707" pitchFamily="18" charset="2"/>
              <a:buNone/>
              <a:defRPr/>
            </a:pPr>
            <a:r>
              <a:rPr kumimoji="0" lang="zh-CN" altLang="en-US" sz="3200" b="0" i="0" u="none" strike="noStrike" kern="1200" cap="none" spc="0" normalizeH="0" baseline="0" noProof="0" smtClean="0">
                <a:ln>
                  <a:noFill/>
                </a:ln>
                <a:solidFill>
                  <a:schemeClr val="dk1"/>
                </a:solidFill>
                <a:effectLst/>
                <a:uLnTx/>
                <a:uFillTx/>
                <a:latin typeface="+mn-lt"/>
                <a:ea typeface="+mn-ea"/>
                <a:cs typeface="+mn-cs"/>
              </a:rPr>
              <a:t>单击图标添加图片</a:t>
            </a:r>
            <a:endParaRPr kumimoji="0" lang="en-US" sz="3200" b="0" i="0" u="none" strike="noStrike" kern="1200" cap="none" spc="0" normalizeH="0" baseline="0" noProof="0">
              <a:ln>
                <a:noFill/>
              </a:ln>
              <a:solidFill>
                <a:schemeClr val="dk1"/>
              </a:solidFill>
              <a:effectLst/>
              <a:uLnTx/>
              <a:uFillTx/>
              <a:latin typeface="+mn-lt"/>
              <a:ea typeface="+mn-ea"/>
              <a:cs typeface="+mn-cs"/>
            </a:endParaRPr>
          </a:p>
        </p:txBody>
      </p:sp>
      <p:sp>
        <p:nvSpPr>
          <p:cNvPr id="4" name="文本占位符 3"/>
          <p:cNvSpPr>
            <a:spLocks noGrp="1"/>
          </p:cNvSpPr>
          <p:nvPr>
            <p:ph type="body" sz="half" idx="2"/>
          </p:nvPr>
        </p:nvSpPr>
        <p:spPr>
          <a:xfrm>
            <a:off x="4953000" y="6243633"/>
            <a:ext cx="3180375" cy="614367"/>
          </a:xfrm>
        </p:spPr>
        <p:txBody>
          <a:bodyPr/>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9" name="日期占位符 4"/>
          <p:cNvSpPr>
            <a:spLocks noGrp="1"/>
          </p:cNvSpPr>
          <p:nvPr>
            <p:ph type="dt" sz="half" idx="12"/>
          </p:nvPr>
        </p:nvSpPr>
        <p:spPr>
          <a:xfrm>
            <a:off x="609600" y="6492875"/>
            <a:ext cx="1676400" cy="365125"/>
          </a:xfrm>
          <a:prstGeom prst="rect">
            <a:avLst/>
          </a:prstGeom>
        </p:spPr>
        <p:txBody>
          <a:bodyPr vert="horz" lIns="2743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1E37988-F555-4476-9CFA-DF0DACA22BF6}"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页脚占位符 5"/>
          <p:cNvSpPr>
            <a:spLocks noGrp="1"/>
          </p:cNvSpPr>
          <p:nvPr>
            <p:ph type="ftr" sz="quarter" idx="3"/>
          </p:nvPr>
        </p:nvSpPr>
        <p:spPr>
          <a:xfrm>
            <a:off x="2286000" y="6492875"/>
            <a:ext cx="2643188" cy="365125"/>
          </a:xfrm>
          <a:prstGeom prst="rect">
            <a:avLst/>
          </a:prstGeom>
        </p:spPr>
        <p:txBody>
          <a:bodyPr vert="horz"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a:xfrm>
            <a:off x="682625" y="5346700"/>
            <a:ext cx="871538" cy="871538"/>
          </a:xfrm>
          <a:prstGeom prst="rtTriangle">
            <a:avLst/>
          </a:prstGeom>
          <a:noFill/>
        </p:spPr>
        <p:style>
          <a:lnRef idx="2">
            <a:schemeClr val="accent1"/>
          </a:lnRef>
          <a:fillRef idx="1">
            <a:schemeClr val="lt1"/>
          </a:fillRef>
          <a:effectRef idx="0">
            <a:schemeClr val="accent1"/>
          </a:effectRef>
          <a:fontRef idx="minor">
            <a:schemeClr val="dk1"/>
          </a:fontRef>
        </p:style>
        <p:txBody>
          <a:bodyPr vert="horz" lIns="45720" tIns="45720" rIns="45720" rtlCol="0" anchor="ctr"/>
          <a:p>
            <a:pPr algn="r">
              <a:buNone/>
            </a:pPr>
            <a:fld id="{9A0DB2DC-4C9A-4742-B13C-FB6460FD3503}" type="slidenum">
              <a:rPr lang="en-US" altLang="zh-CN" dirty="0">
                <a:latin typeface="Goudy Old Style" panose="02020502050305020303" pitchFamily="18" charset="0"/>
              </a:rPr>
            </a:fld>
            <a:endParaRPr lang="en-US" altLang="zh-CN" dirty="0">
              <a:latin typeface="Goudy Old Style" panose="020205020503050203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646"/>
        </a:solidFill>
        <a:effectLst/>
      </p:bgPr>
    </p:bg>
    <p:spTree>
      <p:nvGrpSpPr>
        <p:cNvPr id="1" name=""/>
        <p:cNvGrpSpPr/>
        <p:nvPr/>
      </p:nvGrpSpPr>
      <p:grpSpPr/>
      <p:sp>
        <p:nvSpPr>
          <p:cNvPr id="2" name="标题占位符 1"/>
          <p:cNvSpPr>
            <a:spLocks noGrp="1"/>
          </p:cNvSpPr>
          <p:nvPr>
            <p:ph type="title"/>
          </p:nvPr>
        </p:nvSpPr>
        <p:spPr>
          <a:xfrm>
            <a:off x="457200" y="274638"/>
            <a:ext cx="7775575" cy="1143000"/>
          </a:xfrm>
          <a:prstGeom prst="rect">
            <a:avLst/>
          </a:prstGeom>
        </p:spPr>
        <p:txBody>
          <a:bodyPr vert="horz" rtlCol="0" anchor="ctr">
            <a:normAutofit/>
            <a:scene3d>
              <a:camera prst="orthographicFront"/>
              <a:lightRig rig="soft" dir="t"/>
            </a:scene3d>
            <a:sp3d prstMaterial="matte">
              <a:bevelT w="12700" h="12700"/>
            </a:sp3d>
          </a:bodyPr>
          <a:lstStyle/>
          <a:p>
            <a:r>
              <a:rPr lang="zh-CN" altLang="en-US" smtClean="0"/>
              <a:t>单击此处编辑母版标题样式</a:t>
            </a:r>
            <a:endParaRPr lang="en-US"/>
          </a:p>
        </p:txBody>
      </p:sp>
      <p:sp>
        <p:nvSpPr>
          <p:cNvPr id="19459" name="文本占位符 2"/>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lgn="l" eaLnBrk="1" latinLnBrk="0" hangingPunct="1">
              <a:defRPr kumimoji="0" sz="120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023E442-25FE-4CD8-9F9F-0516DC6B70C3}" type="datetime1">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lstStyle>
            <a:lvl1pPr algn="r">
              <a:defRPr sz="12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lang="zh-CN" altLang="en-US" sz="4400" kern="1200" spc="50" dirty="0">
          <a:ln w="12700">
            <a:noFill/>
            <a:prstDash val="solid"/>
          </a:ln>
          <a:solidFill>
            <a:srgbClr val="4BC5B9"/>
          </a:solidFill>
          <a:effectLst>
            <a:outerShdw blurRad="38100" dist="20320" dir="2700000" algn="tl" rotWithShape="0">
              <a:srgbClr val="000000">
                <a:alpha val="70000"/>
              </a:srgbClr>
            </a:outerShdw>
          </a:effectLst>
          <a:latin typeface="+mj-lt"/>
          <a:ea typeface="+mj-ea"/>
          <a:cs typeface="+mj-cs"/>
        </a:defRPr>
      </a:lvl1pPr>
      <a:lvl2pPr algn="l" rtl="0" eaLnBrk="0" fontAlgn="base" hangingPunct="0">
        <a:spcBef>
          <a:spcPct val="0"/>
        </a:spcBef>
        <a:spcAft>
          <a:spcPct val="0"/>
        </a:spcAft>
        <a:defRPr sz="4400">
          <a:solidFill>
            <a:srgbClr val="4BC5B9"/>
          </a:solidFill>
          <a:latin typeface="Footlight MT Light" pitchFamily="18" charset="0"/>
          <a:ea typeface="华文新魏" panose="02010800040101010101" pitchFamily="2" charset="-122"/>
        </a:defRPr>
      </a:lvl2pPr>
      <a:lvl3pPr algn="l" rtl="0" eaLnBrk="0" fontAlgn="base" hangingPunct="0">
        <a:spcBef>
          <a:spcPct val="0"/>
        </a:spcBef>
        <a:spcAft>
          <a:spcPct val="0"/>
        </a:spcAft>
        <a:defRPr sz="4400">
          <a:solidFill>
            <a:srgbClr val="4BC5B9"/>
          </a:solidFill>
          <a:latin typeface="Footlight MT Light" pitchFamily="18" charset="0"/>
          <a:ea typeface="华文新魏" panose="02010800040101010101" pitchFamily="2" charset="-122"/>
        </a:defRPr>
      </a:lvl3pPr>
      <a:lvl4pPr algn="l" rtl="0" eaLnBrk="0" fontAlgn="base" hangingPunct="0">
        <a:spcBef>
          <a:spcPct val="0"/>
        </a:spcBef>
        <a:spcAft>
          <a:spcPct val="0"/>
        </a:spcAft>
        <a:defRPr sz="4400">
          <a:solidFill>
            <a:srgbClr val="4BC5B9"/>
          </a:solidFill>
          <a:latin typeface="Footlight MT Light" pitchFamily="18" charset="0"/>
          <a:ea typeface="华文新魏" panose="02010800040101010101" pitchFamily="2" charset="-122"/>
        </a:defRPr>
      </a:lvl4pPr>
      <a:lvl5pPr algn="l" rtl="0" eaLnBrk="0" fontAlgn="base" hangingPunct="0">
        <a:spcBef>
          <a:spcPct val="0"/>
        </a:spcBef>
        <a:spcAft>
          <a:spcPct val="0"/>
        </a:spcAft>
        <a:defRPr sz="4400">
          <a:solidFill>
            <a:srgbClr val="4BC5B9"/>
          </a:solidFill>
          <a:latin typeface="Footlight MT Light" pitchFamily="18" charset="0"/>
          <a:ea typeface="华文新魏" panose="02010800040101010101" pitchFamily="2"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60000"/>
        <a:buFont typeface="Wingdings 2" panose="05020102010507070707"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2" panose="05020102010507070707" pitchFamily="18"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0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60000"/>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11.png"/><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oleObject" Target="../embeddings/oleObject7.bin"/><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5.png"/><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17.wmf"/><Relationship Id="rId1"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oleObject" Target="../embeddings/oleObject15.bin"/></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oleObject" Target="../embeddings/oleObject17.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oleObject" Target="../embeddings/oleObject19.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oleObject" Target="../embeddings/oleObject20.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oleObject" Target="../embeddings/oleObject21.bin"/><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noRot="1" noChangeArrowheads="1"/>
          </p:cNvSpPr>
          <p:nvPr>
            <p:ph type="ctrTitle"/>
          </p:nvPr>
        </p:nvSpPr>
        <p:spPr>
          <a:xfrm>
            <a:off x="2195736" y="260648"/>
            <a:ext cx="4648200" cy="1405136"/>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6000" b="0" i="0" u="none" strike="noStrike" kern="1200" cap="none" spc="50" normalizeH="0" baseline="0" noProof="0" dirty="0" smtClean="0">
                <a:ln w="12700">
                  <a:noFill/>
                  <a:prstDash val="solid"/>
                </a:ln>
                <a:solidFill>
                  <a:schemeClr val="accent4"/>
                </a:solidFill>
                <a:effectLst>
                  <a:outerShdw blurRad="38100" dist="20320" dir="2700000" algn="tl" rotWithShape="0">
                    <a:srgbClr val="000000">
                      <a:alpha val="70000"/>
                    </a:srgbClr>
                  </a:outerShdw>
                </a:effectLst>
                <a:uLnTx/>
                <a:uFillTx/>
                <a:latin typeface="华文行楷" panose="02010800040101010101" pitchFamily="2" charset="-122"/>
                <a:ea typeface="华文行楷" panose="02010800040101010101" pitchFamily="2" charset="-122"/>
                <a:cs typeface="+mj-cs"/>
              </a:rPr>
              <a:t>第七章中断</a:t>
            </a:r>
            <a:endParaRPr kumimoji="0" lang="zh-CN" altLang="en-US" sz="6000" b="0" i="0" u="none" strike="noStrike" kern="1200" cap="none" spc="50" normalizeH="0" baseline="0" noProof="0" dirty="0">
              <a:ln w="12700">
                <a:noFill/>
                <a:prstDash val="solid"/>
              </a:ln>
              <a:solidFill>
                <a:schemeClr val="accent4"/>
              </a:solidFill>
              <a:effectLst>
                <a:outerShdw blurRad="38100" dist="20320" dir="2700000" algn="tl" rotWithShape="0">
                  <a:srgbClr val="000000">
                    <a:alpha val="70000"/>
                  </a:srgbClr>
                </a:outerShdw>
              </a:effectLst>
              <a:uLnTx/>
              <a:uFillTx/>
              <a:latin typeface="华文行楷" panose="02010800040101010101" pitchFamily="2" charset="-122"/>
              <a:ea typeface="华文行楷" panose="02010800040101010101" pitchFamily="2" charset="-122"/>
              <a:cs typeface="+mj-cs"/>
            </a:endParaRPr>
          </a:p>
        </p:txBody>
      </p:sp>
      <p:sp>
        <p:nvSpPr>
          <p:cNvPr id="31747" name="TextBox 6"/>
          <p:cNvSpPr txBox="1"/>
          <p:nvPr/>
        </p:nvSpPr>
        <p:spPr>
          <a:xfrm>
            <a:off x="259080" y="1628140"/>
            <a:ext cx="8672830" cy="3538220"/>
          </a:xfrm>
          <a:prstGeom prst="rect">
            <a:avLst/>
          </a:prstGeom>
          <a:solidFill>
            <a:srgbClr val="00B050"/>
          </a:solidFill>
          <a:ln w="9525">
            <a:noFill/>
          </a:ln>
        </p:spPr>
        <p:txBody>
          <a:bodyPr wrap="square">
            <a:spAutoFit/>
          </a:bodyPr>
          <a:p>
            <a:pPr marL="457200" indent="-457200">
              <a:lnSpc>
                <a:spcPct val="150000"/>
              </a:lnSpc>
              <a:buFont typeface="Wingdings" panose="05000000000000000000" charset="0"/>
              <a:buChar char="Ø"/>
            </a:pPr>
            <a:r>
              <a:rPr lang="zh-CN" altLang="zh-CN" sz="3200" b="1" dirty="0">
                <a:solidFill>
                  <a:srgbClr val="FFFF00"/>
                </a:solidFill>
                <a:latin typeface="Arial" panose="020B0604020202020204" pitchFamily="34" charset="0"/>
              </a:rPr>
              <a:t>目标一</a:t>
            </a:r>
            <a:r>
              <a:rPr lang="en-US" altLang="zh-CN" sz="3200" b="1" dirty="0">
                <a:solidFill>
                  <a:srgbClr val="FFFF00"/>
                </a:solidFill>
                <a:latin typeface="Arial" panose="020B0604020202020204" pitchFamily="34" charset="0"/>
              </a:rPr>
              <a:t>  </a:t>
            </a:r>
            <a:r>
              <a:rPr lang="en-US" altLang="zh-CN" sz="3200" b="1"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8086</a:t>
            </a:r>
            <a:r>
              <a:rPr lang="zh-CN" altLang="en-US" sz="3200" b="1"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中断向量表的结构和初始化</a:t>
            </a:r>
            <a:endParaRPr lang="zh-CN" altLang="en-US" sz="3200" b="1"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a:lnSpc>
                <a:spcPct val="150000"/>
              </a:lnSpc>
              <a:buFont typeface="Wingdings" panose="05000000000000000000" charset="0"/>
            </a:pPr>
            <a:endParaRPr lang="en-US" altLang="zh-CN" sz="3200" b="1"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endParaRPr>
          </a:p>
          <a:p>
            <a:pPr marL="457200" indent="-457200">
              <a:lnSpc>
                <a:spcPct val="150000"/>
              </a:lnSpc>
              <a:buFont typeface="Wingdings" panose="05000000000000000000" charset="0"/>
              <a:buChar char="Ø"/>
            </a:pPr>
            <a:r>
              <a:rPr lang="zh-CN" altLang="en-US" sz="3200" b="1" dirty="0">
                <a:solidFill>
                  <a:srgbClr val="FFFF00"/>
                </a:solidFill>
                <a:latin typeface="Arial" panose="020B0604020202020204" pitchFamily="34" charset="0"/>
              </a:rPr>
              <a:t>目标二</a:t>
            </a:r>
            <a:r>
              <a:rPr lang="en-US" altLang="zh-CN" sz="3200" b="1" dirty="0">
                <a:solidFill>
                  <a:srgbClr val="FFFF00"/>
                </a:solidFill>
                <a:latin typeface="Arial" panose="020B0604020202020204" pitchFamily="34" charset="0"/>
              </a:rPr>
              <a:t>  </a:t>
            </a:r>
            <a:r>
              <a:rPr lang="en-US" altLang="zh-CN" sz="3200" b="1" dirty="0">
                <a:solidFill>
                  <a:srgbClr val="FF0000"/>
                </a:solidFill>
                <a:latin typeface="华文行楷" panose="02010800040101010101" pitchFamily="2" charset="-122"/>
                <a:ea typeface="华文行楷" panose="02010800040101010101" pitchFamily="2" charset="-122"/>
                <a:cs typeface="华文行楷" panose="02010800040101010101" pitchFamily="2" charset="-122"/>
              </a:rPr>
              <a:t>8259A可编程中断控制器在中断传输控制方式下的应用</a:t>
            </a:r>
            <a:endParaRPr lang="zh-CN" altLang="en-US" sz="3200" b="1" dirty="0">
              <a:solidFill>
                <a:srgbClr val="FFFF00"/>
              </a:solidFill>
              <a:latin typeface="Arial" panose="020B0604020202020204" pitchFamily="34" charset="0"/>
            </a:endParaRPr>
          </a:p>
          <a:p>
            <a:endParaRPr lang="en-US" altLang="zh-CN" sz="3200" dirty="0">
              <a:solidFill>
                <a:srgbClr val="66FFFF"/>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noRot="1"/>
          </p:cNvSpPr>
          <p:nvPr>
            <p:ph idx="1"/>
          </p:nvPr>
        </p:nvSpPr>
        <p:spPr>
          <a:xfrm>
            <a:off x="250825" y="692150"/>
            <a:ext cx="8540750" cy="1728788"/>
          </a:xfrm>
        </p:spPr>
        <p:txBody>
          <a:bodyPr vert="horz" wrap="square" lIns="91440" tIns="45720" rIns="91440" bIns="45720" anchor="t" anchorCtr="0"/>
          <a:p>
            <a:pPr eaLnBrk="1" hangingPunct="1">
              <a:lnSpc>
                <a:spcPct val="80000"/>
              </a:lnSpc>
            </a:pPr>
            <a:r>
              <a:rPr lang="zh-CN" altLang="en-US" sz="2000" b="1" dirty="0">
                <a:latin typeface="仿宋_GB2312" pitchFamily="49" charset="-122"/>
                <a:ea typeface="仿宋_GB2312" pitchFamily="49" charset="-122"/>
              </a:rPr>
              <a:t>例：已知主存</a:t>
            </a:r>
            <a:r>
              <a:rPr lang="en-US" altLang="zh-CN" sz="2000" b="1" dirty="0">
                <a:latin typeface="仿宋_GB2312" pitchFamily="49" charset="-122"/>
                <a:ea typeface="仿宋_GB2312" pitchFamily="49" charset="-122"/>
              </a:rPr>
              <a:t>0</a:t>
            </a:r>
            <a:r>
              <a:rPr lang="zh-CN" altLang="en-US" sz="2000" b="1" dirty="0">
                <a:latin typeface="仿宋_GB2312" pitchFamily="49" charset="-122"/>
                <a:ea typeface="仿宋_GB2312" pitchFamily="49" charset="-122"/>
              </a:rPr>
              <a:t>段内有关存储单元的内容如下：</a:t>
            </a:r>
            <a:endParaRPr lang="zh-CN" altLang="en-US" sz="2000" b="1" dirty="0">
              <a:latin typeface="仿宋_GB2312" pitchFamily="49" charset="-122"/>
              <a:ea typeface="仿宋_GB2312" pitchFamily="49" charset="-122"/>
            </a:endParaRPr>
          </a:p>
          <a:p>
            <a:pPr eaLnBrk="1" hangingPunct="1">
              <a:lnSpc>
                <a:spcPct val="80000"/>
              </a:lnSpc>
              <a:buFont typeface="Wingdings" panose="05000000000000000000" pitchFamily="2" charset="2"/>
              <a:buNone/>
            </a:pPr>
            <a:r>
              <a:rPr lang="zh-CN" altLang="en-US" sz="2000" b="1" dirty="0">
                <a:latin typeface="仿宋_GB2312" pitchFamily="49" charset="-122"/>
                <a:ea typeface="仿宋_GB2312" pitchFamily="49" charset="-122"/>
              </a:rPr>
              <a:t> （</a:t>
            </a:r>
            <a:r>
              <a:rPr lang="en-US" altLang="zh-CN" sz="2000" b="1" dirty="0">
                <a:latin typeface="仿宋_GB2312" pitchFamily="49" charset="-122"/>
                <a:ea typeface="仿宋_GB2312" pitchFamily="49" charset="-122"/>
              </a:rPr>
              <a:t>0002CH</a:t>
            </a:r>
            <a:r>
              <a:rPr lang="zh-CN" altLang="en-US" sz="2000" b="1" dirty="0">
                <a:latin typeface="仿宋_GB2312" pitchFamily="49" charset="-122"/>
                <a:ea typeface="仿宋_GB2312" pitchFamily="49" charset="-122"/>
              </a:rPr>
              <a:t>）</a:t>
            </a:r>
            <a:r>
              <a:rPr lang="en-US" altLang="zh-CN" sz="2000" b="1" dirty="0">
                <a:latin typeface="仿宋_GB2312" pitchFamily="49" charset="-122"/>
                <a:ea typeface="仿宋_GB2312" pitchFamily="49" charset="-122"/>
              </a:rPr>
              <a:t>=78H</a:t>
            </a:r>
            <a:r>
              <a:rPr lang="zh-CN" altLang="en-US" sz="2000" b="1" dirty="0">
                <a:latin typeface="仿宋_GB2312" pitchFamily="49" charset="-122"/>
                <a:ea typeface="仿宋_GB2312" pitchFamily="49" charset="-122"/>
              </a:rPr>
              <a:t>，（</a:t>
            </a:r>
            <a:r>
              <a:rPr lang="en-US" altLang="zh-CN" sz="2000" b="1" dirty="0">
                <a:latin typeface="仿宋_GB2312" pitchFamily="49" charset="-122"/>
                <a:ea typeface="仿宋_GB2312" pitchFamily="49" charset="-122"/>
              </a:rPr>
              <a:t>0002DH</a:t>
            </a:r>
            <a:r>
              <a:rPr lang="zh-CN" altLang="en-US" sz="2000" b="1" dirty="0">
                <a:latin typeface="仿宋_GB2312" pitchFamily="49" charset="-122"/>
                <a:ea typeface="仿宋_GB2312" pitchFamily="49" charset="-122"/>
              </a:rPr>
              <a:t>）</a:t>
            </a:r>
            <a:r>
              <a:rPr lang="en-US" altLang="zh-CN" sz="2000" b="1" dirty="0">
                <a:latin typeface="仿宋_GB2312" pitchFamily="49" charset="-122"/>
                <a:ea typeface="仿宋_GB2312" pitchFamily="49" charset="-122"/>
              </a:rPr>
              <a:t>=56H</a:t>
            </a:r>
            <a:r>
              <a:rPr lang="zh-CN" altLang="en-US" sz="2000" b="1" dirty="0">
                <a:latin typeface="仿宋_GB2312" pitchFamily="49" charset="-122"/>
                <a:ea typeface="仿宋_GB2312" pitchFamily="49" charset="-122"/>
              </a:rPr>
              <a:t>，</a:t>
            </a:r>
            <a:endParaRPr lang="zh-CN" altLang="en-US" sz="2000" b="1" dirty="0">
              <a:latin typeface="仿宋_GB2312" pitchFamily="49" charset="-122"/>
              <a:ea typeface="仿宋_GB2312" pitchFamily="49" charset="-122"/>
            </a:endParaRPr>
          </a:p>
          <a:p>
            <a:pPr eaLnBrk="1" hangingPunct="1">
              <a:lnSpc>
                <a:spcPct val="80000"/>
              </a:lnSpc>
              <a:buFont typeface="Wingdings" panose="05000000000000000000" pitchFamily="2" charset="2"/>
              <a:buNone/>
            </a:pPr>
            <a:r>
              <a:rPr lang="zh-CN" altLang="en-US" sz="2000" b="1" dirty="0">
                <a:latin typeface="仿宋_GB2312" pitchFamily="49" charset="-122"/>
                <a:ea typeface="仿宋_GB2312" pitchFamily="49" charset="-122"/>
              </a:rPr>
              <a:t> （</a:t>
            </a:r>
            <a:r>
              <a:rPr lang="en-US" altLang="zh-CN" sz="2000" b="1" dirty="0">
                <a:latin typeface="仿宋_GB2312" pitchFamily="49" charset="-122"/>
                <a:ea typeface="仿宋_GB2312" pitchFamily="49" charset="-122"/>
              </a:rPr>
              <a:t>0002EH</a:t>
            </a:r>
            <a:r>
              <a:rPr lang="zh-CN" altLang="en-US" sz="2000" b="1" dirty="0">
                <a:latin typeface="仿宋_GB2312" pitchFamily="49" charset="-122"/>
                <a:ea typeface="仿宋_GB2312" pitchFamily="49" charset="-122"/>
              </a:rPr>
              <a:t>）</a:t>
            </a:r>
            <a:r>
              <a:rPr lang="en-US" altLang="zh-CN" sz="2000" b="1" dirty="0">
                <a:latin typeface="仿宋_GB2312" pitchFamily="49" charset="-122"/>
                <a:ea typeface="仿宋_GB2312" pitchFamily="49" charset="-122"/>
              </a:rPr>
              <a:t>= 00H</a:t>
            </a:r>
            <a:r>
              <a:rPr lang="zh-CN" altLang="en-US" sz="2000" b="1" dirty="0">
                <a:latin typeface="仿宋_GB2312" pitchFamily="49" charset="-122"/>
                <a:ea typeface="仿宋_GB2312" pitchFamily="49" charset="-122"/>
              </a:rPr>
              <a:t>，（</a:t>
            </a:r>
            <a:r>
              <a:rPr lang="en-US" altLang="zh-CN" sz="2000" b="1" dirty="0">
                <a:latin typeface="仿宋_GB2312" pitchFamily="49" charset="-122"/>
                <a:ea typeface="仿宋_GB2312" pitchFamily="49" charset="-122"/>
              </a:rPr>
              <a:t>0002F</a:t>
            </a:r>
            <a:r>
              <a:rPr lang="zh-CN" altLang="en-US" sz="2000" b="1" dirty="0">
                <a:latin typeface="仿宋_GB2312" pitchFamily="49" charset="-122"/>
                <a:ea typeface="仿宋_GB2312" pitchFamily="49" charset="-122"/>
              </a:rPr>
              <a:t>）</a:t>
            </a:r>
            <a:r>
              <a:rPr lang="en-US" altLang="zh-CN" sz="2000" b="1" dirty="0">
                <a:latin typeface="仿宋_GB2312" pitchFamily="49" charset="-122"/>
                <a:ea typeface="仿宋_GB2312" pitchFamily="49" charset="-122"/>
              </a:rPr>
              <a:t>= 12H</a:t>
            </a:r>
            <a:r>
              <a:rPr lang="zh-CN" altLang="en-US" sz="2000" b="1" dirty="0">
                <a:latin typeface="仿宋_GB2312" pitchFamily="49" charset="-122"/>
                <a:ea typeface="仿宋_GB2312" pitchFamily="49" charset="-122"/>
              </a:rPr>
              <a:t>。</a:t>
            </a:r>
            <a:endParaRPr lang="zh-CN" altLang="en-US" sz="2000" b="1" dirty="0">
              <a:latin typeface="仿宋_GB2312" pitchFamily="49" charset="-122"/>
              <a:ea typeface="仿宋_GB2312" pitchFamily="49" charset="-122"/>
            </a:endParaRPr>
          </a:p>
          <a:p>
            <a:pPr eaLnBrk="1" hangingPunct="1">
              <a:lnSpc>
                <a:spcPct val="80000"/>
              </a:lnSpc>
              <a:buFont typeface="Wingdings" panose="05000000000000000000" pitchFamily="2" charset="2"/>
              <a:buNone/>
            </a:pPr>
            <a:r>
              <a:rPr lang="zh-CN" altLang="en-US" sz="2000" b="1" dirty="0">
                <a:latin typeface="仿宋_GB2312" pitchFamily="49" charset="-122"/>
                <a:ea typeface="仿宋_GB2312" pitchFamily="49" charset="-122"/>
              </a:rPr>
              <a:t>   此时若执行</a:t>
            </a:r>
            <a:r>
              <a:rPr lang="en-US" altLang="zh-CN" sz="2000" b="1" dirty="0">
                <a:latin typeface="仿宋_GB2312" pitchFamily="49" charset="-122"/>
                <a:ea typeface="仿宋_GB2312" pitchFamily="49" charset="-122"/>
              </a:rPr>
              <a:t>INT 0BH</a:t>
            </a:r>
            <a:r>
              <a:rPr lang="zh-CN" altLang="en-US" sz="2000" b="1" dirty="0">
                <a:latin typeface="仿宋_GB2312" pitchFamily="49" charset="-122"/>
                <a:ea typeface="仿宋_GB2312" pitchFamily="49" charset="-122"/>
              </a:rPr>
              <a:t>指令，试指出当前程序转向何处（用物理地址表示）去执行？并简要写出分析过程。</a:t>
            </a:r>
            <a:r>
              <a:rPr lang="zh-CN" altLang="en-US" sz="2800" dirty="0"/>
              <a:t> </a:t>
            </a:r>
            <a:endParaRPr lang="zh-CN" altLang="en-US" sz="2800" dirty="0"/>
          </a:p>
        </p:txBody>
      </p:sp>
      <p:sp>
        <p:nvSpPr>
          <p:cNvPr id="322563" name="Text Box 3"/>
          <p:cNvSpPr txBox="1"/>
          <p:nvPr/>
        </p:nvSpPr>
        <p:spPr>
          <a:xfrm>
            <a:off x="611188" y="2565400"/>
            <a:ext cx="8208962" cy="2017713"/>
          </a:xfrm>
          <a:prstGeom prst="rect">
            <a:avLst/>
          </a:prstGeom>
          <a:noFill/>
          <a:ln w="9525">
            <a:noFill/>
          </a:ln>
        </p:spPr>
        <p:txBody>
          <a:bodyPr>
            <a:spAutoFit/>
          </a:bodyPr>
          <a:p>
            <a:pPr>
              <a:spcBef>
                <a:spcPct val="50000"/>
              </a:spcBef>
            </a:pPr>
            <a:r>
              <a:rPr lang="zh-CN" altLang="en-US" b="1" dirty="0">
                <a:solidFill>
                  <a:schemeClr val="tx2"/>
                </a:solidFill>
                <a:latin typeface="Arial" panose="020B0604020202020204" pitchFamily="34" charset="0"/>
              </a:rPr>
              <a:t>解：因为中断类型号＝</a:t>
            </a:r>
            <a:r>
              <a:rPr lang="en-US" altLang="zh-CN" b="1" dirty="0">
                <a:solidFill>
                  <a:schemeClr val="tx2"/>
                </a:solidFill>
                <a:latin typeface="Arial" panose="020B0604020202020204" pitchFamily="34" charset="0"/>
              </a:rPr>
              <a:t>0BH</a:t>
            </a:r>
            <a:endParaRPr lang="en-US" altLang="zh-CN" b="1" dirty="0">
              <a:solidFill>
                <a:schemeClr val="tx2"/>
              </a:solidFill>
              <a:latin typeface="Arial" panose="020B0604020202020204" pitchFamily="34" charset="0"/>
            </a:endParaRPr>
          </a:p>
          <a:p>
            <a:pPr>
              <a:spcBef>
                <a:spcPct val="50000"/>
              </a:spcBef>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则中断向量在向量表中的地址为：</a:t>
            </a:r>
            <a:r>
              <a:rPr lang="en-US" altLang="zh-CN" b="1" dirty="0">
                <a:solidFill>
                  <a:schemeClr val="tx2"/>
                </a:solidFill>
                <a:latin typeface="Arial" panose="020B0604020202020204" pitchFamily="34" charset="0"/>
              </a:rPr>
              <a:t>0BH×4=0002CH</a:t>
            </a:r>
            <a:endParaRPr lang="en-US" altLang="zh-CN" b="1" dirty="0">
              <a:solidFill>
                <a:schemeClr val="tx2"/>
              </a:solidFill>
              <a:latin typeface="Arial" panose="020B0604020202020204" pitchFamily="34" charset="0"/>
            </a:endParaRPr>
          </a:p>
          <a:p>
            <a:pPr>
              <a:spcBef>
                <a:spcPct val="50000"/>
              </a:spcBef>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则中断向量的偏移地址＝</a:t>
            </a:r>
            <a:r>
              <a:rPr lang="en-US" altLang="zh-CN" b="1" dirty="0">
                <a:solidFill>
                  <a:schemeClr val="tx2"/>
                </a:solidFill>
                <a:latin typeface="Arial" panose="020B0604020202020204" pitchFamily="34" charset="0"/>
              </a:rPr>
              <a:t>(0002DH_0002CH)=5678H</a:t>
            </a:r>
            <a:endParaRPr lang="en-US" altLang="zh-CN" b="1" dirty="0">
              <a:solidFill>
                <a:schemeClr val="tx2"/>
              </a:solidFill>
              <a:latin typeface="Arial" panose="020B0604020202020204" pitchFamily="34" charset="0"/>
            </a:endParaRPr>
          </a:p>
          <a:p>
            <a:pPr>
              <a:spcBef>
                <a:spcPct val="50000"/>
              </a:spcBef>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中断向量的段地址   ＝</a:t>
            </a:r>
            <a:r>
              <a:rPr lang="en-US" altLang="zh-CN" b="1" dirty="0">
                <a:solidFill>
                  <a:schemeClr val="tx2"/>
                </a:solidFill>
                <a:latin typeface="Arial" panose="020B0604020202020204" pitchFamily="34" charset="0"/>
              </a:rPr>
              <a:t>(0002FH_0002EH)=1200H</a:t>
            </a:r>
            <a:endParaRPr lang="en-US" altLang="zh-CN" b="1" dirty="0">
              <a:solidFill>
                <a:schemeClr val="tx2"/>
              </a:solidFill>
              <a:latin typeface="Arial" panose="020B0604020202020204" pitchFamily="34" charset="0"/>
            </a:endParaRPr>
          </a:p>
          <a:p>
            <a:pPr>
              <a:spcBef>
                <a:spcPct val="50000"/>
              </a:spcBef>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所以当前程序转向执行地址为：</a:t>
            </a:r>
            <a:r>
              <a:rPr lang="en-US" altLang="zh-CN" b="1" dirty="0">
                <a:solidFill>
                  <a:schemeClr val="tx2"/>
                </a:solidFill>
                <a:latin typeface="Arial" panose="020B0604020202020204" pitchFamily="34" charset="0"/>
              </a:rPr>
              <a:t>1200H×16</a:t>
            </a:r>
            <a:r>
              <a:rPr lang="zh-CN" altLang="en-US" b="1" dirty="0">
                <a:solidFill>
                  <a:schemeClr val="tx2"/>
                </a:solidFill>
                <a:latin typeface="Arial" panose="020B0604020202020204" pitchFamily="34" charset="0"/>
              </a:rPr>
              <a:t>＋</a:t>
            </a:r>
            <a:r>
              <a:rPr lang="en-US" altLang="zh-CN" b="1" dirty="0">
                <a:solidFill>
                  <a:schemeClr val="tx2"/>
                </a:solidFill>
                <a:latin typeface="Arial" panose="020B0604020202020204" pitchFamily="34" charset="0"/>
              </a:rPr>
              <a:t>5678H=</a:t>
            </a:r>
            <a:r>
              <a:rPr lang="en-US" altLang="zh-CN" b="1" u="sng" dirty="0">
                <a:solidFill>
                  <a:srgbClr val="FFFF00"/>
                </a:solidFill>
                <a:latin typeface="Arial" panose="020B0604020202020204" pitchFamily="34" charset="0"/>
              </a:rPr>
              <a:t>17678H</a:t>
            </a:r>
            <a:endParaRPr lang="en-US" altLang="zh-CN" b="1" u="sng" dirty="0">
              <a:solidFill>
                <a:srgbClr val="FFFF00"/>
              </a:solidFill>
              <a:latin typeface="Arial" panose="020B0604020202020204" pitchFamily="34" charset="0"/>
            </a:endParaRPr>
          </a:p>
        </p:txBody>
      </p:sp>
      <p:sp>
        <p:nvSpPr>
          <p:cNvPr id="37892" name="矩形 3"/>
          <p:cNvSpPr/>
          <p:nvPr/>
        </p:nvSpPr>
        <p:spPr>
          <a:xfrm>
            <a:off x="714375" y="5143500"/>
            <a:ext cx="7572375" cy="425450"/>
          </a:xfrm>
          <a:prstGeom prst="rect">
            <a:avLst/>
          </a:prstGeom>
          <a:noFill/>
          <a:ln w="9525">
            <a:noFill/>
          </a:ln>
        </p:spPr>
        <p:txBody>
          <a:bodyPr>
            <a:spAutoFit/>
          </a:bodyPr>
          <a:p>
            <a:pPr>
              <a:lnSpc>
                <a:spcPct val="90000"/>
              </a:lnSpc>
            </a:pPr>
            <a:r>
              <a:rPr lang="en-US" altLang="zh-CN" sz="2400" dirty="0">
                <a:solidFill>
                  <a:srgbClr val="FF0000"/>
                </a:solidFill>
                <a:latin typeface="Arial" panose="020B0604020202020204" pitchFamily="34" charset="0"/>
              </a:rPr>
              <a:t>★</a:t>
            </a:r>
            <a:r>
              <a:rPr lang="zh-CN" altLang="en-US" sz="2400" dirty="0">
                <a:solidFill>
                  <a:srgbClr val="FF0000"/>
                </a:solidFill>
                <a:latin typeface="Arial" panose="020B0604020202020204" pitchFamily="34" charset="0"/>
              </a:rPr>
              <a:t>如何根据中断类型码计算中断服务程序的入口地址</a:t>
            </a:r>
            <a:endParaRPr lang="zh-CN" altLang="en-US" sz="2400" dirty="0">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20000"/>
                                  </p:iterate>
                                  <p:childTnLst>
                                    <p:set>
                                      <p:cBhvr>
                                        <p:cTn id="6" dur="1" fill="hold">
                                          <p:stCondLst>
                                            <p:cond delay="0"/>
                                          </p:stCondLst>
                                        </p:cTn>
                                        <p:tgtEl>
                                          <p:spTgt spid="322563">
                                            <p:txEl>
                                              <p:pRg st="0" end="0"/>
                                            </p:txEl>
                                          </p:spTgt>
                                        </p:tgtEl>
                                        <p:attrNameLst>
                                          <p:attrName>style.visibility</p:attrName>
                                        </p:attrNameLst>
                                      </p:cBhvr>
                                      <p:to>
                                        <p:strVal val="visible"/>
                                      </p:to>
                                    </p:set>
                                    <p:animEffect transition="in" filter="fade">
                                      <p:cBhvr>
                                        <p:cTn id="7" dur="2000"/>
                                        <p:tgtEl>
                                          <p:spTgt spid="322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20000"/>
                                  </p:iterate>
                                  <p:childTnLst>
                                    <p:set>
                                      <p:cBhvr>
                                        <p:cTn id="11" dur="1" fill="hold">
                                          <p:stCondLst>
                                            <p:cond delay="0"/>
                                          </p:stCondLst>
                                        </p:cTn>
                                        <p:tgtEl>
                                          <p:spTgt spid="322563">
                                            <p:txEl>
                                              <p:pRg st="1" end="1"/>
                                            </p:txEl>
                                          </p:spTgt>
                                        </p:tgtEl>
                                        <p:attrNameLst>
                                          <p:attrName>style.visibility</p:attrName>
                                        </p:attrNameLst>
                                      </p:cBhvr>
                                      <p:to>
                                        <p:strVal val="visible"/>
                                      </p:to>
                                    </p:set>
                                    <p:animEffect transition="in" filter="fade">
                                      <p:cBhvr>
                                        <p:cTn id="12" dur="2000"/>
                                        <p:tgtEl>
                                          <p:spTgt spid="322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20000"/>
                                  </p:iterate>
                                  <p:childTnLst>
                                    <p:set>
                                      <p:cBhvr>
                                        <p:cTn id="16" dur="1" fill="hold">
                                          <p:stCondLst>
                                            <p:cond delay="0"/>
                                          </p:stCondLst>
                                        </p:cTn>
                                        <p:tgtEl>
                                          <p:spTgt spid="322563">
                                            <p:txEl>
                                              <p:pRg st="2" end="2"/>
                                            </p:txEl>
                                          </p:spTgt>
                                        </p:tgtEl>
                                        <p:attrNameLst>
                                          <p:attrName>style.visibility</p:attrName>
                                        </p:attrNameLst>
                                      </p:cBhvr>
                                      <p:to>
                                        <p:strVal val="visible"/>
                                      </p:to>
                                    </p:set>
                                    <p:animEffect transition="in" filter="fade">
                                      <p:cBhvr>
                                        <p:cTn id="17" dur="2000"/>
                                        <p:tgtEl>
                                          <p:spTgt spid="322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20000"/>
                                  </p:iterate>
                                  <p:childTnLst>
                                    <p:set>
                                      <p:cBhvr>
                                        <p:cTn id="21" dur="1" fill="hold">
                                          <p:stCondLst>
                                            <p:cond delay="0"/>
                                          </p:stCondLst>
                                        </p:cTn>
                                        <p:tgtEl>
                                          <p:spTgt spid="322563">
                                            <p:txEl>
                                              <p:pRg st="3" end="3"/>
                                            </p:txEl>
                                          </p:spTgt>
                                        </p:tgtEl>
                                        <p:attrNameLst>
                                          <p:attrName>style.visibility</p:attrName>
                                        </p:attrNameLst>
                                      </p:cBhvr>
                                      <p:to>
                                        <p:strVal val="visible"/>
                                      </p:to>
                                    </p:set>
                                    <p:animEffect transition="in" filter="fade">
                                      <p:cBhvr>
                                        <p:cTn id="22" dur="2000"/>
                                        <p:tgtEl>
                                          <p:spTgt spid="322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20000"/>
                                  </p:iterate>
                                  <p:childTnLst>
                                    <p:set>
                                      <p:cBhvr>
                                        <p:cTn id="26" dur="1" fill="hold">
                                          <p:stCondLst>
                                            <p:cond delay="0"/>
                                          </p:stCondLst>
                                        </p:cTn>
                                        <p:tgtEl>
                                          <p:spTgt spid="322563">
                                            <p:txEl>
                                              <p:pRg st="4" end="4"/>
                                            </p:txEl>
                                          </p:spTgt>
                                        </p:tgtEl>
                                        <p:attrNameLst>
                                          <p:attrName>style.visibility</p:attrName>
                                        </p:attrNameLst>
                                      </p:cBhvr>
                                      <p:to>
                                        <p:strVal val="visible"/>
                                      </p:to>
                                    </p:set>
                                    <p:animEffect transition="in" filter="fade">
                                      <p:cBhvr>
                                        <p:cTn id="27" dur="2000"/>
                                        <p:tgtEl>
                                          <p:spTgt spid="3225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标题 1"/>
          <p:cNvSpPr>
            <a:spLocks noGrp="1"/>
          </p:cNvSpPr>
          <p:nvPr>
            <p:ph type="title"/>
          </p:nvPr>
        </p:nvSpPr>
        <p:spPr>
          <a:xfrm>
            <a:off x="603250" y="785813"/>
            <a:ext cx="8540750" cy="1143000"/>
          </a:xfrm>
          <a:noFill/>
          <a:ln>
            <a:noFill/>
          </a:ln>
          <a:effectLst/>
          <a:sp3d prstMaterial="plastic"/>
        </p:spPr>
        <p:txBody>
          <a:bodyPr vert="horz" rtlCol="0" anchor="ctr">
            <a:normAutofit fontScale="90000"/>
            <a:scene3d>
              <a:camera prst="orthographicFront"/>
              <a:lightRig rig="soft" dir="t"/>
            </a:scene3d>
            <a:sp3d prstMaterial="matte">
              <a:bevelT w="12700" h="12700"/>
            </a:sp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50" normalizeH="0" baseline="0" noProof="0" smtClean="0">
                <a:ln w="12700">
                  <a:noFill/>
                  <a:prstDash val="solid"/>
                </a:ln>
                <a:solidFill>
                  <a:srgbClr val="FF0000"/>
                </a:solidFill>
                <a:effectLst>
                  <a:outerShdw blurRad="38100" dist="20320" dir="2700000" algn="tl" rotWithShape="0">
                    <a:srgbClr val="000000">
                      <a:alpha val="70000"/>
                    </a:srgbClr>
                  </a:outerShdw>
                </a:effectLst>
                <a:uLnTx/>
                <a:uFillTx/>
                <a:latin typeface="+mj-lt"/>
                <a:ea typeface="+mj-ea"/>
                <a:cs typeface="+mj-cs"/>
              </a:rPr>
              <a:t>★能根据中断向量表中内存单元的数据，确定出中断服务程序的入口地址。</a:t>
            </a:r>
            <a:br>
              <a:rPr kumimoji="0" lang="en-US" altLang="zh-CN" sz="2800" b="0" i="0" u="none" strike="noStrike" kern="1200" cap="none" spc="50" normalizeH="0" baseline="0" noProof="0" smtClean="0">
                <a:ln w="12700">
                  <a:noFill/>
                  <a:prstDash val="solid"/>
                </a:ln>
                <a:solidFill>
                  <a:srgbClr val="FF0000"/>
                </a:solidFill>
                <a:effectLst>
                  <a:outerShdw blurRad="38100" dist="20320" dir="2700000" algn="tl" rotWithShape="0">
                    <a:srgbClr val="000000">
                      <a:alpha val="70000"/>
                    </a:srgbClr>
                  </a:outerShdw>
                </a:effectLst>
                <a:uLnTx/>
                <a:uFillTx/>
                <a:latin typeface="+mj-lt"/>
                <a:ea typeface="+mj-ea"/>
                <a:cs typeface="+mj-cs"/>
              </a:rPr>
            </a:br>
            <a:endParaRPr kumimoji="0" lang="zh-CN" altLang="en-US" sz="2800" b="0" i="0" u="none" strike="noStrike" kern="1200" cap="none" spc="50" normalizeH="0" baseline="0" noProof="0" smtClean="0">
              <a:ln w="12700">
                <a:noFill/>
                <a:prstDash val="solid"/>
              </a:ln>
              <a:solidFill>
                <a:srgbClr val="FF0000"/>
              </a:solidFill>
              <a:effectLst>
                <a:outerShdw blurRad="38100" dist="20320" dir="2700000" algn="tl" rotWithShape="0">
                  <a:srgbClr val="000000">
                    <a:alpha val="70000"/>
                  </a:srgbClr>
                </a:outerShdw>
              </a:effectLst>
              <a:uLnTx/>
              <a:uFillTx/>
              <a:latin typeface="+mj-lt"/>
              <a:ea typeface="+mj-ea"/>
              <a:cs typeface="+mj-cs"/>
            </a:endParaRPr>
          </a:p>
        </p:txBody>
      </p:sp>
      <p:sp>
        <p:nvSpPr>
          <p:cNvPr id="38915" name="内容占位符 2"/>
          <p:cNvSpPr>
            <a:spLocks noGrp="1"/>
          </p:cNvSpPr>
          <p:nvPr>
            <p:ph idx="1"/>
          </p:nvPr>
        </p:nvSpPr>
        <p:spPr>
          <a:xfrm>
            <a:off x="357188" y="1857375"/>
            <a:ext cx="8540750" cy="1857375"/>
          </a:xfrm>
        </p:spPr>
        <p:txBody>
          <a:bodyPr vert="horz" wrap="square" lIns="91440" tIns="45720" rIns="91440" bIns="45720" anchor="t" anchorCtr="0"/>
          <a:p>
            <a:pPr eaLnBrk="1" hangingPunct="1"/>
            <a:r>
              <a:rPr lang="en-US" altLang="zh-CN" dirty="0"/>
              <a:t>【</a:t>
            </a:r>
            <a:r>
              <a:rPr lang="zh-CN" altLang="en-US" dirty="0"/>
              <a:t>例</a:t>
            </a:r>
            <a:r>
              <a:rPr lang="en-US" altLang="zh-CN" dirty="0"/>
              <a:t>】</a:t>
            </a:r>
            <a:r>
              <a:rPr lang="zh-CN" altLang="en-US" dirty="0"/>
              <a:t>内存单元的数据如下：</a:t>
            </a:r>
            <a:endParaRPr lang="en-US" altLang="zh-CN" dirty="0"/>
          </a:p>
          <a:p>
            <a:pPr eaLnBrk="1" hangingPunct="1"/>
            <a:r>
              <a:rPr lang="en-US" altLang="zh-CN" sz="2000" dirty="0"/>
              <a:t>0000</a:t>
            </a:r>
            <a:r>
              <a:rPr lang="zh-CN" altLang="en-US" sz="2000" dirty="0"/>
              <a:t>：</a:t>
            </a:r>
            <a:r>
              <a:rPr lang="en-US" altLang="zh-CN" sz="2000" dirty="0"/>
              <a:t>0010H   00 30 12 34 00 10 00 20 56 78 90 01 00 20 00 50</a:t>
            </a:r>
            <a:endParaRPr lang="en-US" altLang="zh-CN" sz="2000" dirty="0"/>
          </a:p>
          <a:p>
            <a:pPr eaLnBrk="1" hangingPunct="1"/>
            <a:r>
              <a:rPr lang="en-US" altLang="zh-CN" sz="2000" dirty="0"/>
              <a:t>0000:   0020H   00 20 30 00 20 30 40 00 50 20 10 00 60 50 70 80</a:t>
            </a:r>
            <a:endParaRPr lang="en-US" altLang="zh-CN" dirty="0"/>
          </a:p>
          <a:p>
            <a:pPr eaLnBrk="1" hangingPunct="1"/>
            <a:r>
              <a:rPr lang="zh-CN" altLang="en-US" sz="2800" dirty="0"/>
              <a:t>执行指令</a:t>
            </a:r>
            <a:r>
              <a:rPr lang="en-US" altLang="zh-CN" sz="2800" dirty="0"/>
              <a:t>INT 05H</a:t>
            </a:r>
            <a:r>
              <a:rPr lang="zh-CN" altLang="en-US" sz="2800" dirty="0"/>
              <a:t>后，程序转向何地址？</a:t>
            </a:r>
            <a:endParaRPr lang="en-US" altLang="zh-CN" sz="2800" dirty="0"/>
          </a:p>
          <a:p>
            <a:pPr eaLnBrk="1" hangingPunct="1"/>
            <a:endParaRPr lang="zh-CN" altLang="en-US" dirty="0"/>
          </a:p>
        </p:txBody>
      </p:sp>
      <p:sp>
        <p:nvSpPr>
          <p:cNvPr id="4" name="矩形 3"/>
          <p:cNvSpPr/>
          <p:nvPr/>
        </p:nvSpPr>
        <p:spPr>
          <a:xfrm>
            <a:off x="285750" y="3643313"/>
            <a:ext cx="8286750" cy="273843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zh-CN" altLang="en-US" sz="2800" b="1" i="0" u="sng"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分析</a:t>
            </a:r>
            <a:r>
              <a:rPr kumimoji="0" lang="en-US" altLang="zh-CN" sz="2800" b="1" i="0" u="sng"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endPar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1</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）会读内存数据</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）根据中断类型号计算向量表中的地址</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05H*4=0014H</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故</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从</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0000</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0014H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开始的连续</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个存单元的数据分别为</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IP</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CS</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的值</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故</a:t>
            </a:r>
            <a:r>
              <a:rPr kumimoji="0" lang="en-US" altLang="zh-CN" sz="2800" b="0" i="0" u="sng" strike="noStrike" kern="1200" cap="none" spc="0" normalizeH="0" baseline="0" noProof="0" dirty="0">
                <a:ln>
                  <a:noFill/>
                </a:ln>
                <a:solidFill>
                  <a:srgbClr val="FFFF00"/>
                </a:solidFill>
                <a:effectLst/>
                <a:uLnTx/>
                <a:uFillTx/>
                <a:latin typeface="+mn-lt"/>
                <a:ea typeface="+mn-ea"/>
                <a:cs typeface="+mn-cs"/>
              </a:rPr>
              <a:t>CS</a:t>
            </a:r>
            <a:r>
              <a:rPr kumimoji="0" lang="zh-CN" altLang="en-US" sz="2800" b="0" i="0" u="sng" strike="noStrike" kern="1200" cap="none" spc="0" normalizeH="0" baseline="0" noProof="0" dirty="0">
                <a:ln>
                  <a:noFill/>
                </a:ln>
                <a:solidFill>
                  <a:srgbClr val="FFFF00"/>
                </a:solidFill>
                <a:effectLst/>
                <a:uLnTx/>
                <a:uFillTx/>
                <a:latin typeface="+mn-lt"/>
                <a:ea typeface="+mn-ea"/>
                <a:cs typeface="+mn-cs"/>
              </a:rPr>
              <a:t>：</a:t>
            </a:r>
            <a:r>
              <a:rPr kumimoji="0" lang="en-US" altLang="zh-CN" sz="2800" b="0" i="0" u="sng" strike="noStrike" kern="1200" cap="none" spc="0" normalizeH="0" baseline="0" noProof="0" dirty="0">
                <a:ln>
                  <a:noFill/>
                </a:ln>
                <a:solidFill>
                  <a:srgbClr val="FFFF00"/>
                </a:solidFill>
                <a:effectLst/>
                <a:uLnTx/>
                <a:uFillTx/>
                <a:latin typeface="+mn-lt"/>
                <a:ea typeface="+mn-ea"/>
                <a:cs typeface="+mn-cs"/>
              </a:rPr>
              <a:t>IP=2000</a:t>
            </a:r>
            <a:r>
              <a:rPr kumimoji="0" lang="zh-CN" altLang="en-US" sz="2800" b="0" i="0" u="sng" strike="noStrike" kern="1200" cap="none" spc="0" normalizeH="0" baseline="0" noProof="0" dirty="0">
                <a:ln>
                  <a:noFill/>
                </a:ln>
                <a:solidFill>
                  <a:srgbClr val="FFFF00"/>
                </a:solidFill>
                <a:effectLst/>
                <a:uLnTx/>
                <a:uFillTx/>
                <a:latin typeface="+mn-lt"/>
                <a:ea typeface="+mn-ea"/>
                <a:cs typeface="+mn-cs"/>
              </a:rPr>
              <a:t>：</a:t>
            </a:r>
            <a:r>
              <a:rPr kumimoji="0" lang="en-US" altLang="zh-CN" sz="2800" b="0" i="0" u="sng" strike="noStrike" kern="1200" cap="none" spc="0" normalizeH="0" baseline="0" noProof="0" dirty="0">
                <a:ln>
                  <a:noFill/>
                </a:ln>
                <a:solidFill>
                  <a:srgbClr val="FFFF00"/>
                </a:solidFill>
                <a:effectLst/>
                <a:uLnTx/>
                <a:uFillTx/>
                <a:latin typeface="+mn-lt"/>
                <a:ea typeface="+mn-ea"/>
                <a:cs typeface="+mn-cs"/>
              </a:rPr>
              <a:t>1000</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，物理地址为</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21000H</a:t>
            </a: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6" name="直接连接符 5"/>
          <p:cNvCxnSpPr/>
          <p:nvPr/>
        </p:nvCxnSpPr>
        <p:spPr>
          <a:xfrm>
            <a:off x="3635375" y="2781300"/>
            <a:ext cx="1223963" cy="0"/>
          </a:xfrm>
          <a:prstGeom prst="line">
            <a:avLst/>
          </a:prstGeom>
          <a:ln w="57150">
            <a:solidFill>
              <a:srgbClr val="66FFF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68313" y="5876925"/>
            <a:ext cx="8137525" cy="576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charRg st="10" end="20"/>
                                            </p:txEl>
                                          </p:spTgt>
                                        </p:tgtEl>
                                        <p:attrNameLst>
                                          <p:attrName>style.visibility</p:attrName>
                                        </p:attrNameLst>
                                      </p:cBhvr>
                                      <p:to>
                                        <p:strVal val="visible"/>
                                      </p:to>
                                    </p:set>
                                    <p:anim calcmode="lin" valueType="num">
                                      <p:cBhvr additive="base">
                                        <p:cTn id="7" dur="500" fill="hold"/>
                                        <p:tgtEl>
                                          <p:spTgt spid="4">
                                            <p:txEl>
                                              <p:charRg st="10" end="2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charRg st="10" end="2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
                                            <p:txEl>
                                              <p:charRg st="20" end="50"/>
                                            </p:txEl>
                                          </p:spTgt>
                                        </p:tgtEl>
                                        <p:attrNameLst>
                                          <p:attrName>style.visibility</p:attrName>
                                        </p:attrNameLst>
                                      </p:cBhvr>
                                      <p:to>
                                        <p:strVal val="visible"/>
                                      </p:to>
                                    </p:set>
                                    <p:animEffect transition="in" filter="box(in)">
                                      <p:cBhvr>
                                        <p:cTn id="13" dur="500"/>
                                        <p:tgtEl>
                                          <p:spTgt spid="4">
                                            <p:txEl>
                                              <p:charRg st="20" end="5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4">
                                            <p:txEl>
                                              <p:charRg st="50" end="87"/>
                                            </p:txEl>
                                          </p:spTgt>
                                        </p:tgtEl>
                                        <p:attrNameLst>
                                          <p:attrName>style.visibility</p:attrName>
                                        </p:attrNameLst>
                                      </p:cBhvr>
                                      <p:to>
                                        <p:strVal val="visible"/>
                                      </p:to>
                                    </p:set>
                                    <p:animEffect transition="in" filter="box(in)">
                                      <p:cBhvr>
                                        <p:cTn id="18" dur="500"/>
                                        <p:tgtEl>
                                          <p:spTgt spid="4">
                                            <p:txEl>
                                              <p:charRg st="50" end="8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0" nodeType="clickEffect">
                                  <p:stCondLst>
                                    <p:cond delay="0"/>
                                  </p:stCondLst>
                                  <p:childTnLst>
                                    <p:anim calcmode="lin" valueType="num">
                                      <p:cBhvr additive="base">
                                        <p:cTn id="28" dur="500"/>
                                        <p:tgtEl>
                                          <p:spTgt spid="8"/>
                                        </p:tgtEl>
                                        <p:attrNameLst>
                                          <p:attrName>ppt_x</p:attrName>
                                        </p:attrNameLst>
                                      </p:cBhvr>
                                      <p:tavLst>
                                        <p:tav tm="0">
                                          <p:val>
                                            <p:strVal val="ppt_x"/>
                                          </p:val>
                                        </p:tav>
                                        <p:tav tm="100000">
                                          <p:val>
                                            <p:strVal val="ppt_x"/>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mph" presetSubtype="0" nodeType="clickEffect">
                                  <p:stCondLst>
                                    <p:cond delay="0"/>
                                  </p:stCondLst>
                                  <p:childTnLst>
                                    <p:set>
                                      <p:cBhvr override="childStyle">
                                        <p:cTn id="34" dur="indefinite"/>
                                        <p:tgtEl>
                                          <p:spTgt spid="4">
                                            <p:txEl>
                                              <p:charRg st="87" end="116"/>
                                            </p:txEl>
                                          </p:spTgt>
                                        </p:tgtEl>
                                        <p:attrNameLst>
                                          <p:attrName>style.fontFamily</p:attrName>
                                        </p:attrNameLst>
                                      </p:cBhvr>
                                      <p:to>
                                        <p:strVal val="黑体"/>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矩形 1"/>
          <p:cNvSpPr/>
          <p:nvPr/>
        </p:nvSpPr>
        <p:spPr>
          <a:xfrm>
            <a:off x="394970" y="908685"/>
            <a:ext cx="8569325" cy="953135"/>
          </a:xfrm>
          <a:prstGeom prst="rect">
            <a:avLst/>
          </a:prstGeom>
          <a:noFill/>
          <a:ln w="9525">
            <a:noFill/>
          </a:ln>
        </p:spPr>
        <p:txBody>
          <a:bodyPr>
            <a:spAutoFit/>
          </a:bodyPr>
          <a:p>
            <a:r>
              <a:rPr lang="zh-CN" altLang="en-US" sz="2800" b="1" u="sng" dirty="0">
                <a:solidFill>
                  <a:srgbClr val="00FF00"/>
                </a:solidFill>
                <a:latin typeface="Arial" panose="020B0604020202020204" pitchFamily="34" charset="0"/>
              </a:rPr>
              <a:t>在程序的初始化部分使用几条传送指令，把中断服务程序的入口地址置入中断向量表。结构如下：</a:t>
            </a:r>
            <a:endParaRPr lang="zh-CN" altLang="zh-CN" sz="2800" b="1" u="sng" dirty="0">
              <a:solidFill>
                <a:srgbClr val="00FF00"/>
              </a:solidFill>
              <a:latin typeface="Arial" panose="020B0604020202020204" pitchFamily="34" charset="0"/>
            </a:endParaRPr>
          </a:p>
        </p:txBody>
      </p:sp>
      <p:sp>
        <p:nvSpPr>
          <p:cNvPr id="3" name="矩形 2"/>
          <p:cNvSpPr/>
          <p:nvPr/>
        </p:nvSpPr>
        <p:spPr>
          <a:xfrm>
            <a:off x="250825" y="2565400"/>
            <a:ext cx="8532813" cy="4061460"/>
          </a:xfrm>
          <a:prstGeom prst="rect">
            <a:avLst/>
          </a:prstGeom>
          <a:noFill/>
          <a:ln w="9525">
            <a:noFill/>
          </a:ln>
        </p:spPr>
        <p:txBody>
          <a:bodyPr>
            <a:spAutoFit/>
          </a:bodyPr>
          <a:p>
            <a:r>
              <a:rPr lang="en-US" altLang="zh-CN" b="1" dirty="0">
                <a:latin typeface="Arial" panose="020B0604020202020204" pitchFamily="34" charset="0"/>
              </a:rPr>
              <a:t> </a:t>
            </a:r>
            <a:endParaRPr lang="zh-CN" altLang="zh-CN" b="1" dirty="0">
              <a:latin typeface="Arial" panose="020B0604020202020204" pitchFamily="34" charset="0"/>
            </a:endParaRPr>
          </a:p>
          <a:p>
            <a:r>
              <a:rPr lang="en-US" altLang="zh-CN" b="1" dirty="0">
                <a:latin typeface="Arial" panose="020B0604020202020204" pitchFamily="34" charset="0"/>
              </a:rPr>
              <a:t>                    </a:t>
            </a:r>
            <a:r>
              <a:rPr lang="en-US" altLang="zh-CN" sz="2400" b="1" dirty="0">
                <a:latin typeface="Arial" panose="020B0604020202020204" pitchFamily="34" charset="0"/>
              </a:rPr>
              <a:t>MOV   AX, 0</a:t>
            </a:r>
            <a:endParaRPr lang="zh-CN" altLang="zh-CN" sz="2400" b="1" dirty="0">
              <a:latin typeface="Arial" panose="020B0604020202020204" pitchFamily="34" charset="0"/>
            </a:endParaRPr>
          </a:p>
          <a:p>
            <a:r>
              <a:rPr lang="en-US" altLang="zh-CN" sz="2400" b="1" dirty="0">
                <a:latin typeface="Arial" panose="020B0604020202020204" pitchFamily="34" charset="0"/>
              </a:rPr>
              <a:t>               MOV   DS, AX                           </a:t>
            </a:r>
            <a:r>
              <a:rPr lang="zh-CN" altLang="en-US" sz="2400" b="1" dirty="0">
                <a:latin typeface="Arial" panose="020B0604020202020204" pitchFamily="34" charset="0"/>
              </a:rPr>
              <a:t>；初始化</a:t>
            </a:r>
            <a:r>
              <a:rPr lang="en-US" altLang="zh-CN" sz="2400" b="1" dirty="0">
                <a:latin typeface="Arial" panose="020B0604020202020204" pitchFamily="34" charset="0"/>
              </a:rPr>
              <a:t>DS</a:t>
            </a:r>
            <a:endParaRPr lang="en-US" altLang="zh-CN" sz="2400" b="1" dirty="0">
              <a:latin typeface="Arial" panose="020B0604020202020204" pitchFamily="34" charset="0"/>
            </a:endParaRPr>
          </a:p>
          <a:p>
            <a:r>
              <a:rPr lang="en-US" altLang="zh-CN" sz="2400" b="1" dirty="0">
                <a:latin typeface="Arial" panose="020B0604020202020204" pitchFamily="34" charset="0"/>
              </a:rPr>
              <a:t>               MOV   BX, 19H*4</a:t>
            </a:r>
            <a:endParaRPr lang="en-US" altLang="zh-CN" sz="2400" b="1" dirty="0">
              <a:latin typeface="Arial" panose="020B0604020202020204" pitchFamily="34" charset="0"/>
            </a:endParaRPr>
          </a:p>
          <a:p>
            <a:r>
              <a:rPr lang="en-US" altLang="zh-CN" sz="2400" b="1" dirty="0">
                <a:latin typeface="Arial" panose="020B0604020202020204" pitchFamily="34" charset="0"/>
              </a:rPr>
              <a:t>               MOV   AX, 2000H</a:t>
            </a:r>
            <a:endParaRPr lang="zh-CN" altLang="zh-CN" sz="2400" b="1" dirty="0">
              <a:latin typeface="Arial" panose="020B0604020202020204" pitchFamily="34" charset="0"/>
            </a:endParaRPr>
          </a:p>
          <a:p>
            <a:r>
              <a:rPr lang="en-US" altLang="zh-CN" sz="2400" b="1" dirty="0">
                <a:latin typeface="Arial" panose="020B0604020202020204" pitchFamily="34" charset="0"/>
              </a:rPr>
              <a:t>               </a:t>
            </a:r>
            <a:r>
              <a:rPr lang="en-US" altLang="zh-CN" sz="2400" b="1" dirty="0">
                <a:solidFill>
                  <a:srgbClr val="00FF00"/>
                </a:solidFill>
                <a:latin typeface="Arial" panose="020B0604020202020204" pitchFamily="34" charset="0"/>
              </a:rPr>
              <a:t>MOV   [BX], AX                        </a:t>
            </a:r>
            <a:r>
              <a:rPr lang="zh-CN" altLang="en-US" sz="2400" b="1" dirty="0">
                <a:solidFill>
                  <a:srgbClr val="00FF00"/>
                </a:solidFill>
                <a:latin typeface="Arial" panose="020B0604020202020204" pitchFamily="34" charset="0"/>
              </a:rPr>
              <a:t>；设置中断向量表</a:t>
            </a:r>
            <a:endParaRPr lang="en-US" altLang="zh-CN" sz="2400" b="1" dirty="0">
              <a:solidFill>
                <a:srgbClr val="00FF00"/>
              </a:solidFill>
              <a:latin typeface="Arial" panose="020B0604020202020204" pitchFamily="34" charset="0"/>
            </a:endParaRPr>
          </a:p>
          <a:p>
            <a:r>
              <a:rPr lang="en-US" altLang="zh-CN" sz="2400" b="1" dirty="0">
                <a:solidFill>
                  <a:srgbClr val="00FF00"/>
                </a:solidFill>
                <a:latin typeface="Arial" panose="020B0604020202020204" pitchFamily="34" charset="0"/>
              </a:rPr>
              <a:t>               INC     BX</a:t>
            </a:r>
            <a:endParaRPr lang="en-US" altLang="zh-CN" sz="2400" b="1" dirty="0">
              <a:solidFill>
                <a:srgbClr val="00FF00"/>
              </a:solidFill>
              <a:latin typeface="Arial" panose="020B0604020202020204" pitchFamily="34" charset="0"/>
            </a:endParaRPr>
          </a:p>
          <a:p>
            <a:r>
              <a:rPr lang="en-US" altLang="zh-CN" sz="2400" b="1" dirty="0">
                <a:solidFill>
                  <a:srgbClr val="00FF00"/>
                </a:solidFill>
                <a:latin typeface="Arial" panose="020B0604020202020204" pitchFamily="34" charset="0"/>
              </a:rPr>
              <a:t>               INC     BX</a:t>
            </a:r>
            <a:endParaRPr lang="en-US" altLang="zh-CN" sz="2400" b="1" dirty="0">
              <a:solidFill>
                <a:srgbClr val="00FF00"/>
              </a:solidFill>
              <a:latin typeface="Arial" panose="020B0604020202020204" pitchFamily="34" charset="0"/>
            </a:endParaRPr>
          </a:p>
          <a:p>
            <a:r>
              <a:rPr lang="en-US" altLang="zh-CN" sz="2400" b="1" dirty="0">
                <a:solidFill>
                  <a:srgbClr val="00FF00"/>
                </a:solidFill>
                <a:latin typeface="Arial" panose="020B0604020202020204" pitchFamily="34" charset="0"/>
              </a:rPr>
              <a:t>               MOV   AX, 1000H</a:t>
            </a:r>
            <a:endParaRPr lang="zh-CN" altLang="zh-CN" sz="2400" b="1" dirty="0">
              <a:solidFill>
                <a:srgbClr val="00FF00"/>
              </a:solidFill>
              <a:latin typeface="Arial" panose="020B0604020202020204" pitchFamily="34" charset="0"/>
            </a:endParaRPr>
          </a:p>
          <a:p>
            <a:r>
              <a:rPr lang="en-US" altLang="zh-CN" sz="2400" b="1" dirty="0">
                <a:solidFill>
                  <a:srgbClr val="00FF00"/>
                </a:solidFill>
                <a:latin typeface="Arial" panose="020B0604020202020204" pitchFamily="34" charset="0"/>
              </a:rPr>
              <a:t>               MOV   [BX], AX</a:t>
            </a:r>
            <a:endParaRPr lang="zh-CN" altLang="zh-CN" sz="2400" b="1" dirty="0">
              <a:solidFill>
                <a:srgbClr val="00FF00"/>
              </a:solidFill>
              <a:latin typeface="Arial" panose="020B0604020202020204" pitchFamily="34" charset="0"/>
            </a:endParaRPr>
          </a:p>
          <a:p>
            <a:r>
              <a:rPr lang="en-US" altLang="zh-CN" sz="2400" b="1" dirty="0">
                <a:latin typeface="Arial" panose="020B0604020202020204" pitchFamily="34" charset="0"/>
              </a:rPr>
              <a:t>       </a:t>
            </a:r>
            <a:endParaRPr lang="zh-CN" altLang="zh-CN" sz="2400" b="1" dirty="0">
              <a:latin typeface="Arial" panose="020B0604020202020204" pitchFamily="34" charset="0"/>
            </a:endParaRPr>
          </a:p>
        </p:txBody>
      </p:sp>
      <p:sp>
        <p:nvSpPr>
          <p:cNvPr id="40964" name="TextBox 4"/>
          <p:cNvSpPr txBox="1"/>
          <p:nvPr/>
        </p:nvSpPr>
        <p:spPr>
          <a:xfrm>
            <a:off x="719138" y="1844675"/>
            <a:ext cx="8064500" cy="954088"/>
          </a:xfrm>
          <a:prstGeom prst="rect">
            <a:avLst/>
          </a:prstGeom>
          <a:noFill/>
          <a:ln w="9525">
            <a:noFill/>
          </a:ln>
        </p:spPr>
        <p:txBody>
          <a:bodyPr>
            <a:spAutoFit/>
          </a:bodyPr>
          <a:p>
            <a:r>
              <a:rPr lang="zh-CN" altLang="en-US" sz="2800" b="1" dirty="0">
                <a:latin typeface="Arial" panose="020B0604020202020204" pitchFamily="34" charset="0"/>
              </a:rPr>
              <a:t>设中断服务程序为：</a:t>
            </a:r>
            <a:r>
              <a:rPr lang="en-US" altLang="zh-CN" sz="2800" b="1" dirty="0">
                <a:latin typeface="Arial" panose="020B0604020202020204" pitchFamily="34" charset="0"/>
              </a:rPr>
              <a:t>1000H:2000H</a:t>
            </a:r>
            <a:r>
              <a:rPr lang="zh-CN" altLang="en-US" sz="2800" b="1" dirty="0">
                <a:latin typeface="Arial" panose="020B0604020202020204" pitchFamily="34" charset="0"/>
              </a:rPr>
              <a:t>，</a:t>
            </a:r>
            <a:endParaRPr lang="en-US" altLang="zh-CN" sz="2800" b="1" dirty="0">
              <a:latin typeface="Arial" panose="020B0604020202020204" pitchFamily="34" charset="0"/>
            </a:endParaRPr>
          </a:p>
          <a:p>
            <a:r>
              <a:rPr lang="zh-CN" altLang="en-US" sz="2800" b="1" dirty="0">
                <a:latin typeface="Arial" panose="020B0604020202020204" pitchFamily="34" charset="0"/>
              </a:rPr>
              <a:t>中断类型码为</a:t>
            </a:r>
            <a:r>
              <a:rPr lang="en-US" altLang="zh-CN" sz="2800" b="1" dirty="0">
                <a:latin typeface="Arial" panose="020B0604020202020204" pitchFamily="34" charset="0"/>
              </a:rPr>
              <a:t>19H</a:t>
            </a:r>
            <a:r>
              <a:rPr lang="zh-CN" altLang="en-US" sz="2800" b="1" dirty="0">
                <a:latin typeface="Arial" panose="020B0604020202020204" pitchFamily="34" charset="0"/>
              </a:rPr>
              <a:t>，则初始化中断向量表的程序段</a:t>
            </a:r>
            <a:r>
              <a:rPr lang="zh-CN" altLang="en-US" sz="2800" dirty="0">
                <a:latin typeface="Arial" panose="020B0604020202020204" pitchFamily="34" charset="0"/>
              </a:rPr>
              <a:t>：</a:t>
            </a:r>
            <a:endParaRPr lang="zh-CN" altLang="en-US" sz="2800" dirty="0">
              <a:latin typeface="Arial" panose="020B0604020202020204" pitchFamily="34" charset="0"/>
            </a:endParaRPr>
          </a:p>
        </p:txBody>
      </p:sp>
      <p:sp>
        <p:nvSpPr>
          <p:cNvPr id="39938" name="文本框 1"/>
          <p:cNvSpPr txBox="1"/>
          <p:nvPr>
            <p:custDataLst>
              <p:tags r:id="rId1"/>
            </p:custDataLst>
          </p:nvPr>
        </p:nvSpPr>
        <p:spPr>
          <a:xfrm>
            <a:off x="1618933" y="331788"/>
            <a:ext cx="5472112" cy="523875"/>
          </a:xfrm>
          <a:prstGeom prst="rect">
            <a:avLst/>
          </a:prstGeom>
          <a:noFill/>
          <a:ln w="9525">
            <a:noFill/>
          </a:ln>
        </p:spPr>
        <p:txBody>
          <a:bodyPr>
            <a:spAutoFit/>
          </a:bodyPr>
          <a:p>
            <a:r>
              <a:rPr lang="en-US" altLang="zh-CN" sz="2800" b="1" dirty="0">
                <a:solidFill>
                  <a:srgbClr val="66FFFF"/>
                </a:solidFill>
                <a:latin typeface="Arial" panose="020B0604020202020204" pitchFamily="34" charset="0"/>
              </a:rPr>
              <a:t>7.3.2    </a:t>
            </a:r>
            <a:r>
              <a:rPr lang="zh-CN" altLang="en-US" sz="2800" b="1" dirty="0">
                <a:solidFill>
                  <a:srgbClr val="66FFFF"/>
                </a:solidFill>
                <a:latin typeface="Arial" panose="020B0604020202020204" pitchFamily="34" charset="0"/>
              </a:rPr>
              <a:t>中断向量表的设置方法</a:t>
            </a:r>
            <a:endParaRPr lang="zh-CN" altLang="en-US" sz="2800" b="1" dirty="0">
              <a:solidFill>
                <a:srgbClr val="66FF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blinds(horizontal)">
                                      <p:cBhvr>
                                        <p:cTn id="7" dur="5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0964" grpId="0"/>
      <p:bldP spid="4096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noRot="1" noChangeArrowheads="1"/>
          </p:cNvSpPr>
          <p:nvPr>
            <p:ph type="title"/>
          </p:nvPr>
        </p:nvSpPr>
        <p:spPr>
          <a:xfrm>
            <a:off x="685800" y="304800"/>
            <a:ext cx="7772400" cy="1295400"/>
          </a:xfrm>
          <a:noFill/>
          <a:ln>
            <a:noFill/>
          </a:ln>
          <a:effectLst/>
          <a:sp3d prstMaterial="plastic"/>
        </p:spPr>
        <p:txBody>
          <a:bodyPr vert="horz" rtlCol="0" anchor="ctr">
            <a:normAutofit fontScale="90000"/>
            <a:scene3d>
              <a:camera prst="orthographicFront"/>
              <a:lightRig rig="soft" dir="t"/>
            </a:scene3d>
            <a:sp3d prstMaterial="matte">
              <a:bevelT w="12700" h="12700"/>
            </a:sp3d>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7.4   8086</a:t>
            </a:r>
            <a:r>
              <a:rPr kumimoji="0" lang="zh-CN" altLang="en-US" sz="44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的中断系统</a:t>
            </a:r>
            <a:br>
              <a:rPr kumimoji="0" lang="zh-CN" altLang="en-US" sz="3600" b="1" i="0" u="none" strike="noStrike" kern="1200" cap="none" spc="50" normalizeH="0" baseline="0" noProof="0" dirty="0" smtClean="0">
                <a:ln w="12700">
                  <a:noFill/>
                  <a:prstDash val="solid"/>
                </a:ln>
                <a:solidFill>
                  <a:srgbClr val="CC3300"/>
                </a:solidFill>
                <a:effectLst>
                  <a:outerShdw blurRad="38100" dist="20320" dir="2700000" algn="tl" rotWithShape="0">
                    <a:srgbClr val="000000">
                      <a:alpha val="70000"/>
                    </a:srgbClr>
                  </a:outerShdw>
                </a:effectLst>
                <a:uLnTx/>
                <a:uFillTx/>
                <a:latin typeface="+mj-lt"/>
                <a:ea typeface="+mj-ea"/>
                <a:cs typeface="Arial" panose="020B0604020202020204" pitchFamily="34" charset="0"/>
              </a:rPr>
            </a:br>
            <a:r>
              <a:rPr kumimoji="0" lang="en-US" altLang="zh-CN" sz="3600" b="1" i="0" u="none" strike="noStrike" kern="1200" cap="none" spc="50" normalizeH="0" baseline="0" noProof="0" dirty="0" smtClean="0">
                <a:ln w="12700">
                  <a:noFill/>
                  <a:prstDash val="solid"/>
                </a:ln>
                <a:solidFill>
                  <a:schemeClr val="tx1"/>
                </a:solidFill>
                <a:effectLst>
                  <a:outerShdw blurRad="38100" dist="20320" dir="2700000" algn="tl" rotWithShape="0">
                    <a:srgbClr val="000000">
                      <a:alpha val="70000"/>
                    </a:srgbClr>
                  </a:outerShdw>
                </a:effectLst>
                <a:uLnTx/>
                <a:uFillTx/>
                <a:latin typeface="+mj-lt"/>
                <a:ea typeface="+mj-ea"/>
                <a:cs typeface="Arial" panose="020B0604020202020204" pitchFamily="34" charset="0"/>
              </a:rPr>
              <a:t>8086/8088CPU</a:t>
            </a:r>
            <a:r>
              <a:rPr kumimoji="0" lang="zh-CN" altLang="en-US" sz="3600" b="1" i="0" u="none" strike="noStrike" kern="1200" cap="none" spc="50" normalizeH="0" baseline="0" noProof="0" dirty="0" smtClean="0">
                <a:ln w="12700">
                  <a:noFill/>
                  <a:prstDash val="solid"/>
                </a:ln>
                <a:solidFill>
                  <a:schemeClr val="tx1"/>
                </a:solidFill>
                <a:effectLst>
                  <a:outerShdw blurRad="38100" dist="20320" dir="2700000" algn="tl" rotWithShape="0">
                    <a:srgbClr val="000000">
                      <a:alpha val="70000"/>
                    </a:srgbClr>
                  </a:outerShdw>
                </a:effectLst>
                <a:uLnTx/>
                <a:uFillTx/>
                <a:latin typeface="+mj-lt"/>
                <a:ea typeface="黑体" panose="02010609060101010101" pitchFamily="49" charset="-122"/>
                <a:cs typeface="+mj-cs"/>
              </a:rPr>
              <a:t>的中断结构体系</a:t>
            </a:r>
            <a:endParaRPr kumimoji="0" lang="zh-CN" altLang="en-US" sz="3600" b="1" i="0" u="none" strike="noStrike" kern="1200" cap="none" spc="50" normalizeH="0" baseline="0" noProof="0" dirty="0" smtClean="0">
              <a:ln w="12700">
                <a:noFill/>
                <a:prstDash val="solid"/>
              </a:ln>
              <a:solidFill>
                <a:schemeClr val="tx1"/>
              </a:solidFill>
              <a:effectLst>
                <a:outerShdw blurRad="38100" dist="20320" dir="2700000" algn="tl" rotWithShape="0">
                  <a:srgbClr val="000000">
                    <a:alpha val="70000"/>
                  </a:srgbClr>
                </a:outerShdw>
              </a:effectLst>
              <a:uLnTx/>
              <a:uFillTx/>
              <a:latin typeface="+mj-lt"/>
              <a:ea typeface="黑体" panose="02010609060101010101" pitchFamily="49" charset="-122"/>
              <a:cs typeface="+mj-cs"/>
            </a:endParaRPr>
          </a:p>
        </p:txBody>
      </p:sp>
      <p:sp>
        <p:nvSpPr>
          <p:cNvPr id="44035" name="Text Box 3"/>
          <p:cNvSpPr txBox="1"/>
          <p:nvPr/>
        </p:nvSpPr>
        <p:spPr>
          <a:xfrm>
            <a:off x="1295400" y="6186488"/>
            <a:ext cx="7010400" cy="519112"/>
          </a:xfrm>
          <a:prstGeom prst="rect">
            <a:avLst/>
          </a:prstGeom>
          <a:noFill/>
          <a:ln w="9525">
            <a:noFill/>
          </a:ln>
        </p:spPr>
        <p:txBody>
          <a:bodyPr>
            <a:spAutoFit/>
          </a:bodyPr>
          <a:p>
            <a:pPr algn="ctr">
              <a:spcBef>
                <a:spcPct val="50000"/>
              </a:spcBef>
            </a:pPr>
            <a:r>
              <a:rPr lang="zh-CN" altLang="en-US" sz="2800" b="1" dirty="0">
                <a:latin typeface="Times New Roman" panose="02020603050405020304" pitchFamily="18" charset="0"/>
              </a:rPr>
              <a:t>图</a:t>
            </a:r>
            <a:r>
              <a:rPr lang="en-US" altLang="zh-CN" sz="2800" b="1" dirty="0">
                <a:latin typeface="Times New Roman" panose="02020603050405020304" pitchFamily="18" charset="0"/>
              </a:rPr>
              <a:t>5-13  8086/8088</a:t>
            </a:r>
            <a:r>
              <a:rPr lang="zh-CN" altLang="en-US" sz="2800" b="1" dirty="0">
                <a:latin typeface="Times New Roman" panose="02020603050405020304" pitchFamily="18" charset="0"/>
              </a:rPr>
              <a:t>的中断源</a:t>
            </a:r>
            <a:endParaRPr lang="zh-CN" altLang="en-US" sz="2800" b="1" dirty="0">
              <a:latin typeface="Times New Roman" panose="02020603050405020304" pitchFamily="18" charset="0"/>
            </a:endParaRPr>
          </a:p>
        </p:txBody>
      </p:sp>
      <p:grpSp>
        <p:nvGrpSpPr>
          <p:cNvPr id="44036" name="Group 4"/>
          <p:cNvGrpSpPr/>
          <p:nvPr/>
        </p:nvGrpSpPr>
        <p:grpSpPr>
          <a:xfrm>
            <a:off x="1219200" y="2286000"/>
            <a:ext cx="6934200" cy="3810000"/>
            <a:chOff x="912" y="1105"/>
            <a:chExt cx="3826" cy="2438"/>
          </a:xfrm>
        </p:grpSpPr>
        <p:sp>
          <p:nvSpPr>
            <p:cNvPr id="44040" name="Rectangle 5"/>
            <p:cNvSpPr/>
            <p:nvPr/>
          </p:nvSpPr>
          <p:spPr>
            <a:xfrm>
              <a:off x="2892" y="2349"/>
              <a:ext cx="496" cy="286"/>
            </a:xfrm>
            <a:prstGeom prst="rect">
              <a:avLst/>
            </a:prstGeom>
            <a:noFill/>
            <a:ln w="9525">
              <a:noFill/>
            </a:ln>
          </p:spPr>
          <p:txBody>
            <a:bodyPr/>
            <a:p>
              <a:endParaRPr lang="zh-CN" altLang="en-US" dirty="0">
                <a:latin typeface="Arial" panose="020B0604020202020204" pitchFamily="34" charset="0"/>
              </a:endParaRPr>
            </a:p>
          </p:txBody>
        </p:sp>
        <p:sp>
          <p:nvSpPr>
            <p:cNvPr id="44041" name="Rectangle 6"/>
            <p:cNvSpPr/>
            <p:nvPr/>
          </p:nvSpPr>
          <p:spPr>
            <a:xfrm>
              <a:off x="2981" y="2408"/>
              <a:ext cx="49"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I</a:t>
              </a:r>
              <a:endParaRPr lang="en-US" altLang="zh-CN" sz="2400" b="1" dirty="0">
                <a:latin typeface="Times New Roman" panose="02020603050405020304" pitchFamily="18" charset="0"/>
              </a:endParaRPr>
            </a:p>
          </p:txBody>
        </p:sp>
        <p:sp>
          <p:nvSpPr>
            <p:cNvPr id="44042" name="Rectangle 7"/>
            <p:cNvSpPr/>
            <p:nvPr/>
          </p:nvSpPr>
          <p:spPr>
            <a:xfrm>
              <a:off x="3000" y="2435"/>
              <a:ext cx="263" cy="138"/>
            </a:xfrm>
            <a:prstGeom prst="rect">
              <a:avLst/>
            </a:prstGeom>
            <a:noFill/>
            <a:ln w="9525">
              <a:noFill/>
            </a:ln>
          </p:spPr>
          <p:txBody>
            <a:bodyPr lIns="0" tIns="0" rIns="0" bIns="0">
              <a:spAutoFit/>
            </a:bodyPr>
            <a:p>
              <a:r>
                <a:rPr lang="en-US" altLang="zh-CN" sz="1400" b="1" dirty="0">
                  <a:solidFill>
                    <a:srgbClr val="FFFC25"/>
                  </a:solidFill>
                  <a:latin typeface="宋体" panose="02010600030101010101" pitchFamily="2" charset="-122"/>
                </a:rPr>
                <a:t>INTR</a:t>
              </a:r>
              <a:endParaRPr lang="en-US" altLang="zh-CN" sz="2400" b="1" dirty="0">
                <a:solidFill>
                  <a:srgbClr val="FFFC25"/>
                </a:solidFill>
                <a:latin typeface="Times New Roman" panose="02020603050405020304" pitchFamily="18" charset="0"/>
              </a:endParaRPr>
            </a:p>
          </p:txBody>
        </p:sp>
        <p:sp>
          <p:nvSpPr>
            <p:cNvPr id="44043" name="Rectangle 8"/>
            <p:cNvSpPr/>
            <p:nvPr/>
          </p:nvSpPr>
          <p:spPr>
            <a:xfrm>
              <a:off x="2919" y="1452"/>
              <a:ext cx="526" cy="304"/>
            </a:xfrm>
            <a:prstGeom prst="rect">
              <a:avLst/>
            </a:prstGeom>
            <a:noFill/>
            <a:ln w="9525">
              <a:noFill/>
            </a:ln>
          </p:spPr>
          <p:txBody>
            <a:bodyPr/>
            <a:p>
              <a:endParaRPr lang="zh-CN" altLang="en-US" dirty="0">
                <a:latin typeface="Arial" panose="020B0604020202020204" pitchFamily="34" charset="0"/>
              </a:endParaRPr>
            </a:p>
          </p:txBody>
        </p:sp>
        <p:sp>
          <p:nvSpPr>
            <p:cNvPr id="44044" name="Rectangle 9"/>
            <p:cNvSpPr/>
            <p:nvPr/>
          </p:nvSpPr>
          <p:spPr>
            <a:xfrm>
              <a:off x="3007" y="1509"/>
              <a:ext cx="49"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N</a:t>
              </a:r>
              <a:endParaRPr lang="en-US" altLang="zh-CN" sz="2400" b="1" dirty="0">
                <a:latin typeface="Times New Roman" panose="02020603050405020304" pitchFamily="18" charset="0"/>
              </a:endParaRPr>
            </a:p>
          </p:txBody>
        </p:sp>
        <p:sp>
          <p:nvSpPr>
            <p:cNvPr id="44045" name="Rectangle 10"/>
            <p:cNvSpPr/>
            <p:nvPr/>
          </p:nvSpPr>
          <p:spPr>
            <a:xfrm>
              <a:off x="3000" y="1509"/>
              <a:ext cx="162" cy="143"/>
            </a:xfrm>
            <a:prstGeom prst="rect">
              <a:avLst/>
            </a:prstGeom>
            <a:noFill/>
            <a:ln w="9525">
              <a:noFill/>
            </a:ln>
          </p:spPr>
          <p:txBody>
            <a:bodyPr lIns="0" tIns="0" rIns="0" bIns="0">
              <a:spAutoFit/>
            </a:bodyPr>
            <a:p>
              <a:r>
                <a:rPr lang="en-US" altLang="zh-CN" sz="1400" b="1" dirty="0">
                  <a:solidFill>
                    <a:srgbClr val="FFFC25"/>
                  </a:solidFill>
                  <a:latin typeface="宋体" panose="02010600030101010101" pitchFamily="2" charset="-122"/>
                </a:rPr>
                <a:t>NMI</a:t>
              </a:r>
              <a:endParaRPr lang="en-US" altLang="zh-CN" sz="2400" b="1" dirty="0">
                <a:solidFill>
                  <a:srgbClr val="FFFC25"/>
                </a:solidFill>
                <a:latin typeface="Times New Roman" panose="02020603050405020304" pitchFamily="18" charset="0"/>
              </a:endParaRPr>
            </a:p>
          </p:txBody>
        </p:sp>
        <p:grpSp>
          <p:nvGrpSpPr>
            <p:cNvPr id="44046" name="Group 11"/>
            <p:cNvGrpSpPr/>
            <p:nvPr/>
          </p:nvGrpSpPr>
          <p:grpSpPr>
            <a:xfrm>
              <a:off x="912" y="1105"/>
              <a:ext cx="1986" cy="2438"/>
              <a:chOff x="912" y="1105"/>
              <a:chExt cx="1986" cy="2438"/>
            </a:xfrm>
          </p:grpSpPr>
          <p:sp>
            <p:nvSpPr>
              <p:cNvPr id="44122" name="Rectangle 12"/>
              <p:cNvSpPr/>
              <p:nvPr/>
            </p:nvSpPr>
            <p:spPr>
              <a:xfrm>
                <a:off x="918" y="1111"/>
                <a:ext cx="1974" cy="2426"/>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23" name="Freeform 13"/>
              <p:cNvSpPr/>
              <p:nvPr/>
            </p:nvSpPr>
            <p:spPr>
              <a:xfrm>
                <a:off x="912" y="1105"/>
                <a:ext cx="47" cy="53"/>
              </a:xfrm>
              <a:custGeom>
                <a:avLst/>
                <a:gdLst>
                  <a:gd name="txL" fmla="*/ 0 w 47"/>
                  <a:gd name="txT" fmla="*/ 0 h 53"/>
                  <a:gd name="txR" fmla="*/ 47 w 47"/>
                  <a:gd name="txB" fmla="*/ 53 h 53"/>
                </a:gdLst>
                <a:ahLst/>
                <a:cxnLst>
                  <a:cxn ang="0">
                    <a:pos x="12" y="6"/>
                  </a:cxn>
                  <a:cxn ang="0">
                    <a:pos x="6" y="6"/>
                  </a:cxn>
                  <a:cxn ang="0">
                    <a:pos x="6" y="12"/>
                  </a:cxn>
                  <a:cxn ang="0">
                    <a:pos x="47" y="12"/>
                  </a:cxn>
                  <a:cxn ang="0">
                    <a:pos x="47" y="0"/>
                  </a:cxn>
                  <a:cxn ang="0">
                    <a:pos x="6" y="0"/>
                  </a:cxn>
                  <a:cxn ang="0">
                    <a:pos x="0" y="0"/>
                  </a:cxn>
                  <a:cxn ang="0">
                    <a:pos x="0" y="6"/>
                  </a:cxn>
                  <a:cxn ang="0">
                    <a:pos x="0" y="53"/>
                  </a:cxn>
                  <a:cxn ang="0">
                    <a:pos x="12" y="53"/>
                  </a:cxn>
                  <a:cxn ang="0">
                    <a:pos x="12" y="6"/>
                  </a:cxn>
                </a:cxnLst>
                <a:rect l="txL" t="txT" r="txR" b="txB"/>
                <a:pathLst>
                  <a:path w="47" h="53">
                    <a:moveTo>
                      <a:pt x="12" y="6"/>
                    </a:moveTo>
                    <a:lnTo>
                      <a:pt x="6" y="6"/>
                    </a:lnTo>
                    <a:lnTo>
                      <a:pt x="6" y="12"/>
                    </a:lnTo>
                    <a:lnTo>
                      <a:pt x="47" y="12"/>
                    </a:lnTo>
                    <a:lnTo>
                      <a:pt x="47" y="0"/>
                    </a:lnTo>
                    <a:lnTo>
                      <a:pt x="6" y="0"/>
                    </a:lnTo>
                    <a:lnTo>
                      <a:pt x="0" y="0"/>
                    </a:lnTo>
                    <a:lnTo>
                      <a:pt x="0" y="6"/>
                    </a:lnTo>
                    <a:lnTo>
                      <a:pt x="0" y="53"/>
                    </a:lnTo>
                    <a:lnTo>
                      <a:pt x="12" y="53"/>
                    </a:lnTo>
                    <a:lnTo>
                      <a:pt x="12" y="6"/>
                    </a:lnTo>
                    <a:close/>
                  </a:path>
                </a:pathLst>
              </a:custGeom>
              <a:solidFill>
                <a:srgbClr val="CCFFCC">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44124" name="Rectangle 14"/>
              <p:cNvSpPr/>
              <p:nvPr/>
            </p:nvSpPr>
            <p:spPr>
              <a:xfrm>
                <a:off x="912" y="1193"/>
                <a:ext cx="12" cy="48"/>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25" name="Rectangle 15"/>
              <p:cNvSpPr/>
              <p:nvPr/>
            </p:nvSpPr>
            <p:spPr>
              <a:xfrm>
                <a:off x="912" y="1276"/>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26" name="Rectangle 16"/>
              <p:cNvSpPr/>
              <p:nvPr/>
            </p:nvSpPr>
            <p:spPr>
              <a:xfrm>
                <a:off x="912" y="1359"/>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27" name="Rectangle 17"/>
              <p:cNvSpPr/>
              <p:nvPr/>
            </p:nvSpPr>
            <p:spPr>
              <a:xfrm>
                <a:off x="912" y="1441"/>
                <a:ext cx="12" cy="48"/>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28" name="Rectangle 18"/>
              <p:cNvSpPr/>
              <p:nvPr/>
            </p:nvSpPr>
            <p:spPr>
              <a:xfrm>
                <a:off x="912" y="1524"/>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29" name="Rectangle 19"/>
              <p:cNvSpPr/>
              <p:nvPr/>
            </p:nvSpPr>
            <p:spPr>
              <a:xfrm>
                <a:off x="912" y="1607"/>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0" name="Rectangle 20"/>
              <p:cNvSpPr/>
              <p:nvPr/>
            </p:nvSpPr>
            <p:spPr>
              <a:xfrm>
                <a:off x="912" y="1689"/>
                <a:ext cx="12" cy="48"/>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1" name="Rectangle 21"/>
              <p:cNvSpPr/>
              <p:nvPr/>
            </p:nvSpPr>
            <p:spPr>
              <a:xfrm>
                <a:off x="912" y="1772"/>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2" name="Rectangle 22"/>
              <p:cNvSpPr/>
              <p:nvPr/>
            </p:nvSpPr>
            <p:spPr>
              <a:xfrm>
                <a:off x="912" y="1855"/>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3" name="Rectangle 23"/>
              <p:cNvSpPr/>
              <p:nvPr/>
            </p:nvSpPr>
            <p:spPr>
              <a:xfrm>
                <a:off x="912" y="1937"/>
                <a:ext cx="12" cy="48"/>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4" name="Rectangle 24"/>
              <p:cNvSpPr/>
              <p:nvPr/>
            </p:nvSpPr>
            <p:spPr>
              <a:xfrm>
                <a:off x="912" y="2020"/>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5" name="Rectangle 25"/>
              <p:cNvSpPr/>
              <p:nvPr/>
            </p:nvSpPr>
            <p:spPr>
              <a:xfrm>
                <a:off x="912" y="2103"/>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6" name="Rectangle 26"/>
              <p:cNvSpPr/>
              <p:nvPr/>
            </p:nvSpPr>
            <p:spPr>
              <a:xfrm>
                <a:off x="912" y="2185"/>
                <a:ext cx="12" cy="48"/>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7" name="Rectangle 27"/>
              <p:cNvSpPr/>
              <p:nvPr/>
            </p:nvSpPr>
            <p:spPr>
              <a:xfrm>
                <a:off x="912" y="2268"/>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8" name="Rectangle 28"/>
              <p:cNvSpPr/>
              <p:nvPr/>
            </p:nvSpPr>
            <p:spPr>
              <a:xfrm>
                <a:off x="912" y="2351"/>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39" name="Rectangle 29"/>
              <p:cNvSpPr/>
              <p:nvPr/>
            </p:nvSpPr>
            <p:spPr>
              <a:xfrm>
                <a:off x="912" y="2433"/>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0" name="Rectangle 30"/>
              <p:cNvSpPr/>
              <p:nvPr/>
            </p:nvSpPr>
            <p:spPr>
              <a:xfrm>
                <a:off x="912" y="2516"/>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1" name="Rectangle 31"/>
              <p:cNvSpPr/>
              <p:nvPr/>
            </p:nvSpPr>
            <p:spPr>
              <a:xfrm>
                <a:off x="912" y="2599"/>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2" name="Rectangle 32"/>
              <p:cNvSpPr/>
              <p:nvPr/>
            </p:nvSpPr>
            <p:spPr>
              <a:xfrm>
                <a:off x="912" y="2681"/>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3" name="Rectangle 33"/>
              <p:cNvSpPr/>
              <p:nvPr/>
            </p:nvSpPr>
            <p:spPr>
              <a:xfrm>
                <a:off x="912" y="2764"/>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4" name="Rectangle 34"/>
              <p:cNvSpPr/>
              <p:nvPr/>
            </p:nvSpPr>
            <p:spPr>
              <a:xfrm>
                <a:off x="912" y="2847"/>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5" name="Rectangle 35"/>
              <p:cNvSpPr/>
              <p:nvPr/>
            </p:nvSpPr>
            <p:spPr>
              <a:xfrm>
                <a:off x="912" y="2929"/>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6" name="Rectangle 36"/>
              <p:cNvSpPr/>
              <p:nvPr/>
            </p:nvSpPr>
            <p:spPr>
              <a:xfrm>
                <a:off x="912" y="3012"/>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7" name="Rectangle 37"/>
              <p:cNvSpPr/>
              <p:nvPr/>
            </p:nvSpPr>
            <p:spPr>
              <a:xfrm>
                <a:off x="912" y="3095"/>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8" name="Rectangle 38"/>
              <p:cNvSpPr/>
              <p:nvPr/>
            </p:nvSpPr>
            <p:spPr>
              <a:xfrm>
                <a:off x="912" y="3177"/>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49" name="Rectangle 39"/>
              <p:cNvSpPr/>
              <p:nvPr/>
            </p:nvSpPr>
            <p:spPr>
              <a:xfrm>
                <a:off x="912" y="3260"/>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0" name="Rectangle 40"/>
              <p:cNvSpPr/>
              <p:nvPr/>
            </p:nvSpPr>
            <p:spPr>
              <a:xfrm>
                <a:off x="912" y="3343"/>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1" name="Rectangle 41"/>
              <p:cNvSpPr/>
              <p:nvPr/>
            </p:nvSpPr>
            <p:spPr>
              <a:xfrm>
                <a:off x="912" y="3425"/>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2" name="Freeform 42"/>
              <p:cNvSpPr/>
              <p:nvPr/>
            </p:nvSpPr>
            <p:spPr>
              <a:xfrm>
                <a:off x="912" y="3508"/>
                <a:ext cx="24" cy="35"/>
              </a:xfrm>
              <a:custGeom>
                <a:avLst/>
                <a:gdLst>
                  <a:gd name="txL" fmla="*/ 0 w 24"/>
                  <a:gd name="txT" fmla="*/ 0 h 35"/>
                  <a:gd name="txR" fmla="*/ 24 w 24"/>
                  <a:gd name="txB" fmla="*/ 35 h 35"/>
                </a:gdLst>
                <a:ahLst/>
                <a:cxnLst>
                  <a:cxn ang="0">
                    <a:pos x="12" y="0"/>
                  </a:cxn>
                  <a:cxn ang="0">
                    <a:pos x="0" y="0"/>
                  </a:cxn>
                  <a:cxn ang="0">
                    <a:pos x="0" y="29"/>
                  </a:cxn>
                  <a:cxn ang="0">
                    <a:pos x="0" y="35"/>
                  </a:cxn>
                  <a:cxn ang="0">
                    <a:pos x="6" y="35"/>
                  </a:cxn>
                  <a:cxn ang="0">
                    <a:pos x="24" y="35"/>
                  </a:cxn>
                  <a:cxn ang="0">
                    <a:pos x="24" y="24"/>
                  </a:cxn>
                  <a:cxn ang="0">
                    <a:pos x="6" y="24"/>
                  </a:cxn>
                  <a:cxn ang="0">
                    <a:pos x="6" y="29"/>
                  </a:cxn>
                  <a:cxn ang="0">
                    <a:pos x="12" y="29"/>
                  </a:cxn>
                  <a:cxn ang="0">
                    <a:pos x="12" y="0"/>
                  </a:cxn>
                </a:cxnLst>
                <a:rect l="txL" t="txT" r="txR" b="txB"/>
                <a:pathLst>
                  <a:path w="24" h="35">
                    <a:moveTo>
                      <a:pt x="12" y="0"/>
                    </a:moveTo>
                    <a:lnTo>
                      <a:pt x="0" y="0"/>
                    </a:lnTo>
                    <a:lnTo>
                      <a:pt x="0" y="29"/>
                    </a:lnTo>
                    <a:lnTo>
                      <a:pt x="0" y="35"/>
                    </a:lnTo>
                    <a:lnTo>
                      <a:pt x="6" y="35"/>
                    </a:lnTo>
                    <a:lnTo>
                      <a:pt x="24" y="35"/>
                    </a:lnTo>
                    <a:lnTo>
                      <a:pt x="24" y="24"/>
                    </a:lnTo>
                    <a:lnTo>
                      <a:pt x="6" y="24"/>
                    </a:lnTo>
                    <a:lnTo>
                      <a:pt x="6" y="29"/>
                    </a:lnTo>
                    <a:lnTo>
                      <a:pt x="12" y="29"/>
                    </a:lnTo>
                    <a:lnTo>
                      <a:pt x="12" y="0"/>
                    </a:lnTo>
                    <a:close/>
                  </a:path>
                </a:pathLst>
              </a:custGeom>
              <a:solidFill>
                <a:srgbClr val="CCFFCC">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44153" name="Rectangle 43"/>
              <p:cNvSpPr/>
              <p:nvPr/>
            </p:nvSpPr>
            <p:spPr>
              <a:xfrm>
                <a:off x="971"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4" name="Rectangle 44"/>
              <p:cNvSpPr/>
              <p:nvPr/>
            </p:nvSpPr>
            <p:spPr>
              <a:xfrm>
                <a:off x="1054"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5" name="Rectangle 45"/>
              <p:cNvSpPr/>
              <p:nvPr/>
            </p:nvSpPr>
            <p:spPr>
              <a:xfrm>
                <a:off x="1136"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6" name="Rectangle 46"/>
              <p:cNvSpPr/>
              <p:nvPr/>
            </p:nvSpPr>
            <p:spPr>
              <a:xfrm>
                <a:off x="1219"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7" name="Rectangle 47"/>
              <p:cNvSpPr/>
              <p:nvPr/>
            </p:nvSpPr>
            <p:spPr>
              <a:xfrm>
                <a:off x="1301" y="3532"/>
                <a:ext cx="48"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8" name="Rectangle 48"/>
              <p:cNvSpPr/>
              <p:nvPr/>
            </p:nvSpPr>
            <p:spPr>
              <a:xfrm>
                <a:off x="1384"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59" name="Rectangle 49"/>
              <p:cNvSpPr/>
              <p:nvPr/>
            </p:nvSpPr>
            <p:spPr>
              <a:xfrm>
                <a:off x="1467"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0" name="Rectangle 50"/>
              <p:cNvSpPr/>
              <p:nvPr/>
            </p:nvSpPr>
            <p:spPr>
              <a:xfrm>
                <a:off x="1549" y="3532"/>
                <a:ext cx="48"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1" name="Rectangle 51"/>
              <p:cNvSpPr/>
              <p:nvPr/>
            </p:nvSpPr>
            <p:spPr>
              <a:xfrm>
                <a:off x="1632"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2" name="Rectangle 52"/>
              <p:cNvSpPr/>
              <p:nvPr/>
            </p:nvSpPr>
            <p:spPr>
              <a:xfrm>
                <a:off x="1715"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3" name="Rectangle 53"/>
              <p:cNvSpPr/>
              <p:nvPr/>
            </p:nvSpPr>
            <p:spPr>
              <a:xfrm>
                <a:off x="1797"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4" name="Rectangle 54"/>
              <p:cNvSpPr/>
              <p:nvPr/>
            </p:nvSpPr>
            <p:spPr>
              <a:xfrm>
                <a:off x="1880"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5" name="Rectangle 55"/>
              <p:cNvSpPr/>
              <p:nvPr/>
            </p:nvSpPr>
            <p:spPr>
              <a:xfrm>
                <a:off x="1963"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6" name="Rectangle 56"/>
              <p:cNvSpPr/>
              <p:nvPr/>
            </p:nvSpPr>
            <p:spPr>
              <a:xfrm>
                <a:off x="2045"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7" name="Rectangle 57"/>
              <p:cNvSpPr/>
              <p:nvPr/>
            </p:nvSpPr>
            <p:spPr>
              <a:xfrm>
                <a:off x="2128"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8" name="Rectangle 58"/>
              <p:cNvSpPr/>
              <p:nvPr/>
            </p:nvSpPr>
            <p:spPr>
              <a:xfrm>
                <a:off x="2210" y="3532"/>
                <a:ext cx="48"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69" name="Rectangle 59"/>
              <p:cNvSpPr/>
              <p:nvPr/>
            </p:nvSpPr>
            <p:spPr>
              <a:xfrm>
                <a:off x="2293"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0" name="Rectangle 60"/>
              <p:cNvSpPr/>
              <p:nvPr/>
            </p:nvSpPr>
            <p:spPr>
              <a:xfrm>
                <a:off x="2376"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1" name="Rectangle 61"/>
              <p:cNvSpPr/>
              <p:nvPr/>
            </p:nvSpPr>
            <p:spPr>
              <a:xfrm>
                <a:off x="2458" y="3532"/>
                <a:ext cx="48"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2" name="Rectangle 62"/>
              <p:cNvSpPr/>
              <p:nvPr/>
            </p:nvSpPr>
            <p:spPr>
              <a:xfrm>
                <a:off x="2541"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3" name="Rectangle 63"/>
              <p:cNvSpPr/>
              <p:nvPr/>
            </p:nvSpPr>
            <p:spPr>
              <a:xfrm>
                <a:off x="2624"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4" name="Rectangle 64"/>
              <p:cNvSpPr/>
              <p:nvPr/>
            </p:nvSpPr>
            <p:spPr>
              <a:xfrm>
                <a:off x="2706"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5" name="Rectangle 65"/>
              <p:cNvSpPr/>
              <p:nvPr/>
            </p:nvSpPr>
            <p:spPr>
              <a:xfrm>
                <a:off x="2789" y="3532"/>
                <a:ext cx="47" cy="11"/>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6" name="Freeform 66"/>
              <p:cNvSpPr/>
              <p:nvPr/>
            </p:nvSpPr>
            <p:spPr>
              <a:xfrm>
                <a:off x="2871" y="3511"/>
                <a:ext cx="27" cy="32"/>
              </a:xfrm>
              <a:custGeom>
                <a:avLst/>
                <a:gdLst>
                  <a:gd name="txL" fmla="*/ 0 w 27"/>
                  <a:gd name="txT" fmla="*/ 0 h 32"/>
                  <a:gd name="txR" fmla="*/ 27 w 27"/>
                  <a:gd name="txB" fmla="*/ 32 h 32"/>
                </a:gdLst>
                <a:ahLst/>
                <a:cxnLst>
                  <a:cxn ang="0">
                    <a:pos x="0" y="21"/>
                  </a:cxn>
                  <a:cxn ang="0">
                    <a:pos x="0" y="32"/>
                  </a:cxn>
                  <a:cxn ang="0">
                    <a:pos x="21" y="32"/>
                  </a:cxn>
                  <a:cxn ang="0">
                    <a:pos x="27" y="32"/>
                  </a:cxn>
                  <a:cxn ang="0">
                    <a:pos x="27" y="26"/>
                  </a:cxn>
                  <a:cxn ang="0">
                    <a:pos x="27" y="0"/>
                  </a:cxn>
                  <a:cxn ang="0">
                    <a:pos x="15" y="0"/>
                  </a:cxn>
                  <a:cxn ang="0">
                    <a:pos x="15" y="26"/>
                  </a:cxn>
                  <a:cxn ang="0">
                    <a:pos x="21" y="26"/>
                  </a:cxn>
                  <a:cxn ang="0">
                    <a:pos x="21" y="21"/>
                  </a:cxn>
                  <a:cxn ang="0">
                    <a:pos x="0" y="21"/>
                  </a:cxn>
                </a:cxnLst>
                <a:rect l="txL" t="txT" r="txR" b="txB"/>
                <a:pathLst>
                  <a:path w="27" h="32">
                    <a:moveTo>
                      <a:pt x="0" y="21"/>
                    </a:moveTo>
                    <a:lnTo>
                      <a:pt x="0" y="32"/>
                    </a:lnTo>
                    <a:lnTo>
                      <a:pt x="21" y="32"/>
                    </a:lnTo>
                    <a:lnTo>
                      <a:pt x="27" y="32"/>
                    </a:lnTo>
                    <a:lnTo>
                      <a:pt x="27" y="26"/>
                    </a:lnTo>
                    <a:lnTo>
                      <a:pt x="27" y="0"/>
                    </a:lnTo>
                    <a:lnTo>
                      <a:pt x="15" y="0"/>
                    </a:lnTo>
                    <a:lnTo>
                      <a:pt x="15" y="26"/>
                    </a:lnTo>
                    <a:lnTo>
                      <a:pt x="21" y="26"/>
                    </a:lnTo>
                    <a:lnTo>
                      <a:pt x="21" y="21"/>
                    </a:lnTo>
                    <a:lnTo>
                      <a:pt x="0" y="21"/>
                    </a:lnTo>
                    <a:close/>
                  </a:path>
                </a:pathLst>
              </a:custGeom>
              <a:solidFill>
                <a:srgbClr val="CCFFCC">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44177" name="Rectangle 67"/>
              <p:cNvSpPr/>
              <p:nvPr/>
            </p:nvSpPr>
            <p:spPr>
              <a:xfrm>
                <a:off x="2886" y="3428"/>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8" name="Rectangle 68"/>
              <p:cNvSpPr/>
              <p:nvPr/>
            </p:nvSpPr>
            <p:spPr>
              <a:xfrm>
                <a:off x="2886" y="3346"/>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79" name="Rectangle 69"/>
              <p:cNvSpPr/>
              <p:nvPr/>
            </p:nvSpPr>
            <p:spPr>
              <a:xfrm>
                <a:off x="2886" y="3263"/>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0" name="Rectangle 70"/>
              <p:cNvSpPr/>
              <p:nvPr/>
            </p:nvSpPr>
            <p:spPr>
              <a:xfrm>
                <a:off x="2886" y="3180"/>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1" name="Rectangle 71"/>
              <p:cNvSpPr/>
              <p:nvPr/>
            </p:nvSpPr>
            <p:spPr>
              <a:xfrm>
                <a:off x="2886" y="3098"/>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2" name="Rectangle 72"/>
              <p:cNvSpPr/>
              <p:nvPr/>
            </p:nvSpPr>
            <p:spPr>
              <a:xfrm>
                <a:off x="2886" y="3015"/>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3" name="Rectangle 73"/>
              <p:cNvSpPr/>
              <p:nvPr/>
            </p:nvSpPr>
            <p:spPr>
              <a:xfrm>
                <a:off x="2886" y="2932"/>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4" name="Rectangle 74"/>
              <p:cNvSpPr/>
              <p:nvPr/>
            </p:nvSpPr>
            <p:spPr>
              <a:xfrm>
                <a:off x="2886" y="2850"/>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5" name="Rectangle 75"/>
              <p:cNvSpPr/>
              <p:nvPr/>
            </p:nvSpPr>
            <p:spPr>
              <a:xfrm>
                <a:off x="2886" y="2767"/>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6" name="Rectangle 76"/>
              <p:cNvSpPr/>
              <p:nvPr/>
            </p:nvSpPr>
            <p:spPr>
              <a:xfrm>
                <a:off x="2886" y="2684"/>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7" name="Rectangle 77"/>
              <p:cNvSpPr/>
              <p:nvPr/>
            </p:nvSpPr>
            <p:spPr>
              <a:xfrm>
                <a:off x="2886" y="2602"/>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8" name="Rectangle 78"/>
              <p:cNvSpPr/>
              <p:nvPr/>
            </p:nvSpPr>
            <p:spPr>
              <a:xfrm>
                <a:off x="2886" y="2519"/>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89" name="Rectangle 79"/>
              <p:cNvSpPr/>
              <p:nvPr/>
            </p:nvSpPr>
            <p:spPr>
              <a:xfrm>
                <a:off x="2886" y="2436"/>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0" name="Rectangle 80"/>
              <p:cNvSpPr/>
              <p:nvPr/>
            </p:nvSpPr>
            <p:spPr>
              <a:xfrm>
                <a:off x="2886" y="2354"/>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1" name="Rectangle 81"/>
              <p:cNvSpPr/>
              <p:nvPr/>
            </p:nvSpPr>
            <p:spPr>
              <a:xfrm>
                <a:off x="2886" y="2271"/>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2" name="Rectangle 82"/>
              <p:cNvSpPr/>
              <p:nvPr/>
            </p:nvSpPr>
            <p:spPr>
              <a:xfrm>
                <a:off x="2886" y="2188"/>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3" name="Rectangle 83"/>
              <p:cNvSpPr/>
              <p:nvPr/>
            </p:nvSpPr>
            <p:spPr>
              <a:xfrm>
                <a:off x="2886" y="2106"/>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4" name="Rectangle 84"/>
              <p:cNvSpPr/>
              <p:nvPr/>
            </p:nvSpPr>
            <p:spPr>
              <a:xfrm>
                <a:off x="2886" y="2023"/>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5" name="Rectangle 85"/>
              <p:cNvSpPr/>
              <p:nvPr/>
            </p:nvSpPr>
            <p:spPr>
              <a:xfrm>
                <a:off x="2886" y="1940"/>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6" name="Rectangle 86"/>
              <p:cNvSpPr/>
              <p:nvPr/>
            </p:nvSpPr>
            <p:spPr>
              <a:xfrm>
                <a:off x="2886" y="1858"/>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7" name="Rectangle 87"/>
              <p:cNvSpPr/>
              <p:nvPr/>
            </p:nvSpPr>
            <p:spPr>
              <a:xfrm>
                <a:off x="2886" y="1775"/>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8" name="Rectangle 88"/>
              <p:cNvSpPr/>
              <p:nvPr/>
            </p:nvSpPr>
            <p:spPr>
              <a:xfrm>
                <a:off x="2886" y="1692"/>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199" name="Rectangle 89"/>
              <p:cNvSpPr/>
              <p:nvPr/>
            </p:nvSpPr>
            <p:spPr>
              <a:xfrm>
                <a:off x="2886" y="1610"/>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0" name="Rectangle 90"/>
              <p:cNvSpPr/>
              <p:nvPr/>
            </p:nvSpPr>
            <p:spPr>
              <a:xfrm>
                <a:off x="2886" y="1527"/>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1" name="Rectangle 91"/>
              <p:cNvSpPr/>
              <p:nvPr/>
            </p:nvSpPr>
            <p:spPr>
              <a:xfrm>
                <a:off x="2886" y="1444"/>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2" name="Rectangle 92"/>
              <p:cNvSpPr/>
              <p:nvPr/>
            </p:nvSpPr>
            <p:spPr>
              <a:xfrm>
                <a:off x="2886" y="1362"/>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3" name="Rectangle 93"/>
              <p:cNvSpPr/>
              <p:nvPr/>
            </p:nvSpPr>
            <p:spPr>
              <a:xfrm>
                <a:off x="2886" y="1279"/>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4" name="Rectangle 94"/>
              <p:cNvSpPr/>
              <p:nvPr/>
            </p:nvSpPr>
            <p:spPr>
              <a:xfrm>
                <a:off x="2886" y="1196"/>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5" name="Rectangle 95"/>
              <p:cNvSpPr/>
              <p:nvPr/>
            </p:nvSpPr>
            <p:spPr>
              <a:xfrm>
                <a:off x="2886" y="1114"/>
                <a:ext cx="12" cy="47"/>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6" name="Rectangle 96"/>
              <p:cNvSpPr/>
              <p:nvPr/>
            </p:nvSpPr>
            <p:spPr>
              <a:xfrm>
                <a:off x="2812" y="1105"/>
                <a:ext cx="48"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7" name="Rectangle 97"/>
              <p:cNvSpPr/>
              <p:nvPr/>
            </p:nvSpPr>
            <p:spPr>
              <a:xfrm>
                <a:off x="2730"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8" name="Rectangle 98"/>
              <p:cNvSpPr/>
              <p:nvPr/>
            </p:nvSpPr>
            <p:spPr>
              <a:xfrm>
                <a:off x="2647"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09" name="Rectangle 99"/>
              <p:cNvSpPr/>
              <p:nvPr/>
            </p:nvSpPr>
            <p:spPr>
              <a:xfrm>
                <a:off x="2565"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0" name="Rectangle 100"/>
              <p:cNvSpPr/>
              <p:nvPr/>
            </p:nvSpPr>
            <p:spPr>
              <a:xfrm>
                <a:off x="2482"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1" name="Rectangle 101"/>
              <p:cNvSpPr/>
              <p:nvPr/>
            </p:nvSpPr>
            <p:spPr>
              <a:xfrm>
                <a:off x="2399"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2" name="Rectangle 102"/>
              <p:cNvSpPr/>
              <p:nvPr/>
            </p:nvSpPr>
            <p:spPr>
              <a:xfrm>
                <a:off x="2317"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3" name="Rectangle 103"/>
              <p:cNvSpPr/>
              <p:nvPr/>
            </p:nvSpPr>
            <p:spPr>
              <a:xfrm>
                <a:off x="2234"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4" name="Rectangle 104"/>
              <p:cNvSpPr/>
              <p:nvPr/>
            </p:nvSpPr>
            <p:spPr>
              <a:xfrm>
                <a:off x="2151" y="1105"/>
                <a:ext cx="48"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5" name="Rectangle 105"/>
              <p:cNvSpPr/>
              <p:nvPr/>
            </p:nvSpPr>
            <p:spPr>
              <a:xfrm>
                <a:off x="2069"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6" name="Rectangle 106"/>
              <p:cNvSpPr/>
              <p:nvPr/>
            </p:nvSpPr>
            <p:spPr>
              <a:xfrm>
                <a:off x="1986"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7" name="Rectangle 107"/>
              <p:cNvSpPr/>
              <p:nvPr/>
            </p:nvSpPr>
            <p:spPr>
              <a:xfrm>
                <a:off x="1903" y="1105"/>
                <a:ext cx="48"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8" name="Rectangle 108"/>
              <p:cNvSpPr/>
              <p:nvPr/>
            </p:nvSpPr>
            <p:spPr>
              <a:xfrm>
                <a:off x="1821"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19" name="Rectangle 109"/>
              <p:cNvSpPr/>
              <p:nvPr/>
            </p:nvSpPr>
            <p:spPr>
              <a:xfrm>
                <a:off x="1738"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0" name="Rectangle 110"/>
              <p:cNvSpPr/>
              <p:nvPr/>
            </p:nvSpPr>
            <p:spPr>
              <a:xfrm>
                <a:off x="1656"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1" name="Rectangle 111"/>
              <p:cNvSpPr/>
              <p:nvPr/>
            </p:nvSpPr>
            <p:spPr>
              <a:xfrm>
                <a:off x="1573"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2" name="Rectangle 112"/>
              <p:cNvSpPr/>
              <p:nvPr/>
            </p:nvSpPr>
            <p:spPr>
              <a:xfrm>
                <a:off x="1490" y="1105"/>
                <a:ext cx="48"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3" name="Rectangle 113"/>
              <p:cNvSpPr/>
              <p:nvPr/>
            </p:nvSpPr>
            <p:spPr>
              <a:xfrm>
                <a:off x="1408"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4" name="Rectangle 114"/>
              <p:cNvSpPr/>
              <p:nvPr/>
            </p:nvSpPr>
            <p:spPr>
              <a:xfrm>
                <a:off x="1325"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5" name="Rectangle 115"/>
              <p:cNvSpPr/>
              <p:nvPr/>
            </p:nvSpPr>
            <p:spPr>
              <a:xfrm>
                <a:off x="1242" y="1105"/>
                <a:ext cx="48"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6" name="Rectangle 116"/>
              <p:cNvSpPr/>
              <p:nvPr/>
            </p:nvSpPr>
            <p:spPr>
              <a:xfrm>
                <a:off x="1160"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7" name="Rectangle 117"/>
              <p:cNvSpPr/>
              <p:nvPr/>
            </p:nvSpPr>
            <p:spPr>
              <a:xfrm>
                <a:off x="1077"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228" name="Rectangle 118"/>
              <p:cNvSpPr/>
              <p:nvPr/>
            </p:nvSpPr>
            <p:spPr>
              <a:xfrm>
                <a:off x="995" y="1105"/>
                <a:ext cx="47" cy="12"/>
              </a:xfrm>
              <a:prstGeom prst="rect">
                <a:avLst/>
              </a:prstGeom>
              <a:solidFill>
                <a:srgbClr val="CCFFCC"/>
              </a:solidFill>
              <a:ln w="9525" cap="flat" cmpd="sng">
                <a:solidFill>
                  <a:schemeClr val="tx1"/>
                </a:solidFill>
                <a:prstDash val="solid"/>
                <a:miter/>
                <a:headEnd type="none" w="med" len="med"/>
                <a:tailEnd type="none" w="med" len="med"/>
              </a:ln>
            </p:spPr>
            <p:txBody>
              <a:bodyPr/>
              <a:p>
                <a:endParaRPr lang="zh-CN" altLang="en-US" dirty="0">
                  <a:latin typeface="Arial" panose="020B0604020202020204" pitchFamily="34" charset="0"/>
                </a:endParaRPr>
              </a:p>
            </p:txBody>
          </p:sp>
        </p:grpSp>
        <p:sp>
          <p:nvSpPr>
            <p:cNvPr id="44047" name="Rectangle 119"/>
            <p:cNvSpPr/>
            <p:nvPr/>
          </p:nvSpPr>
          <p:spPr>
            <a:xfrm>
              <a:off x="1633" y="1179"/>
              <a:ext cx="638"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8086/8088 CPU</a:t>
              </a:r>
              <a:endParaRPr lang="en-US" altLang="zh-CN" sz="2400" b="1" dirty="0">
                <a:latin typeface="Times New Roman" panose="02020603050405020304" pitchFamily="18" charset="0"/>
              </a:endParaRPr>
            </a:p>
          </p:txBody>
        </p:sp>
        <p:sp>
          <p:nvSpPr>
            <p:cNvPr id="44048" name="Rectangle 120"/>
            <p:cNvSpPr/>
            <p:nvPr/>
          </p:nvSpPr>
          <p:spPr>
            <a:xfrm>
              <a:off x="2320" y="1416"/>
              <a:ext cx="380" cy="1966"/>
            </a:xfrm>
            <a:prstGeom prst="rect">
              <a:avLst/>
            </a:prstGeom>
            <a:solidFill>
              <a:srgbClr val="FFFFFF"/>
            </a:solidFill>
            <a:ln w="14288"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49" name="Rectangle 121"/>
            <p:cNvSpPr/>
            <p:nvPr/>
          </p:nvSpPr>
          <p:spPr>
            <a:xfrm>
              <a:off x="2454" y="1626"/>
              <a:ext cx="98"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中</a:t>
              </a:r>
              <a:endParaRPr lang="zh-CN" altLang="en-US" sz="2400" b="1" dirty="0">
                <a:latin typeface="Times New Roman" panose="02020603050405020304" pitchFamily="18" charset="0"/>
              </a:endParaRPr>
            </a:p>
          </p:txBody>
        </p:sp>
        <p:sp>
          <p:nvSpPr>
            <p:cNvPr id="44050" name="Rectangle 122"/>
            <p:cNvSpPr/>
            <p:nvPr/>
          </p:nvSpPr>
          <p:spPr>
            <a:xfrm>
              <a:off x="2454" y="1914"/>
              <a:ext cx="98"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断</a:t>
              </a:r>
              <a:endParaRPr lang="zh-CN" altLang="en-US" sz="2400" b="1" dirty="0">
                <a:latin typeface="Times New Roman" panose="02020603050405020304" pitchFamily="18" charset="0"/>
              </a:endParaRPr>
            </a:p>
          </p:txBody>
        </p:sp>
        <p:sp>
          <p:nvSpPr>
            <p:cNvPr id="44051" name="Rectangle 123"/>
            <p:cNvSpPr/>
            <p:nvPr/>
          </p:nvSpPr>
          <p:spPr>
            <a:xfrm>
              <a:off x="2454" y="2202"/>
              <a:ext cx="98"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逻</a:t>
              </a:r>
              <a:endParaRPr lang="zh-CN" altLang="en-US" sz="2400" b="1" dirty="0">
                <a:latin typeface="Times New Roman" panose="02020603050405020304" pitchFamily="18" charset="0"/>
              </a:endParaRPr>
            </a:p>
          </p:txBody>
        </p:sp>
        <p:sp>
          <p:nvSpPr>
            <p:cNvPr id="44052" name="Rectangle 124"/>
            <p:cNvSpPr/>
            <p:nvPr/>
          </p:nvSpPr>
          <p:spPr>
            <a:xfrm>
              <a:off x="2454" y="2488"/>
              <a:ext cx="98"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辑</a:t>
              </a:r>
              <a:endParaRPr lang="zh-CN" altLang="en-US" sz="2400" b="1" dirty="0">
                <a:latin typeface="Times New Roman" panose="02020603050405020304" pitchFamily="18" charset="0"/>
              </a:endParaRPr>
            </a:p>
          </p:txBody>
        </p:sp>
        <p:sp>
          <p:nvSpPr>
            <p:cNvPr id="44053" name="Rectangle 125"/>
            <p:cNvSpPr/>
            <p:nvPr/>
          </p:nvSpPr>
          <p:spPr>
            <a:xfrm>
              <a:off x="1195" y="1536"/>
              <a:ext cx="877" cy="279"/>
            </a:xfrm>
            <a:prstGeom prst="rect">
              <a:avLst/>
            </a:prstGeom>
            <a:solidFill>
              <a:srgbClr val="FFFFFF"/>
            </a:solidFill>
            <a:ln w="14288"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54" name="Rectangle 126"/>
            <p:cNvSpPr/>
            <p:nvPr/>
          </p:nvSpPr>
          <p:spPr>
            <a:xfrm>
              <a:off x="1300" y="1599"/>
              <a:ext cx="196"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单步</a:t>
              </a:r>
              <a:endParaRPr lang="zh-CN" altLang="en-US" sz="2400" b="1" dirty="0">
                <a:latin typeface="Times New Roman" panose="02020603050405020304" pitchFamily="18" charset="0"/>
              </a:endParaRPr>
            </a:p>
          </p:txBody>
        </p:sp>
        <p:sp>
          <p:nvSpPr>
            <p:cNvPr id="44055" name="Rectangle 127"/>
            <p:cNvSpPr/>
            <p:nvPr/>
          </p:nvSpPr>
          <p:spPr>
            <a:xfrm>
              <a:off x="1521" y="1599"/>
              <a:ext cx="98"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a:t>
              </a:r>
              <a:endParaRPr lang="zh-CN" altLang="en-US" sz="2400" b="1" dirty="0">
                <a:latin typeface="Times New Roman" panose="02020603050405020304" pitchFamily="18" charset="0"/>
              </a:endParaRPr>
            </a:p>
          </p:txBody>
        </p:sp>
        <p:sp>
          <p:nvSpPr>
            <p:cNvPr id="44056" name="Rectangle 128"/>
            <p:cNvSpPr/>
            <p:nvPr/>
          </p:nvSpPr>
          <p:spPr>
            <a:xfrm>
              <a:off x="1632" y="1599"/>
              <a:ext cx="196"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TF=1</a:t>
              </a:r>
              <a:endParaRPr lang="en-US" altLang="zh-CN" sz="2400" b="1" dirty="0">
                <a:latin typeface="Times New Roman" panose="02020603050405020304" pitchFamily="18" charset="0"/>
              </a:endParaRPr>
            </a:p>
          </p:txBody>
        </p:sp>
        <p:sp>
          <p:nvSpPr>
            <p:cNvPr id="44057" name="Rectangle 129"/>
            <p:cNvSpPr/>
            <p:nvPr/>
          </p:nvSpPr>
          <p:spPr>
            <a:xfrm>
              <a:off x="1855" y="1599"/>
              <a:ext cx="98"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a:t>
              </a:r>
              <a:endParaRPr lang="zh-CN" altLang="en-US" sz="2400" b="1" dirty="0">
                <a:latin typeface="Times New Roman" panose="02020603050405020304" pitchFamily="18" charset="0"/>
              </a:endParaRPr>
            </a:p>
          </p:txBody>
        </p:sp>
        <p:sp>
          <p:nvSpPr>
            <p:cNvPr id="44058" name="Rectangle 130"/>
            <p:cNvSpPr/>
            <p:nvPr/>
          </p:nvSpPr>
          <p:spPr>
            <a:xfrm>
              <a:off x="1195" y="1868"/>
              <a:ext cx="877" cy="279"/>
            </a:xfrm>
            <a:prstGeom prst="rect">
              <a:avLst/>
            </a:prstGeom>
            <a:solidFill>
              <a:srgbClr val="FFFFFF"/>
            </a:solidFill>
            <a:ln w="14288"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59" name="Rectangle 131"/>
            <p:cNvSpPr/>
            <p:nvPr/>
          </p:nvSpPr>
          <p:spPr>
            <a:xfrm>
              <a:off x="1411" y="1931"/>
              <a:ext cx="393"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除法出错</a:t>
              </a:r>
              <a:endParaRPr lang="zh-CN" altLang="en-US" sz="2400" b="1" dirty="0">
                <a:latin typeface="Times New Roman" panose="02020603050405020304" pitchFamily="18" charset="0"/>
              </a:endParaRPr>
            </a:p>
          </p:txBody>
        </p:sp>
        <p:sp>
          <p:nvSpPr>
            <p:cNvPr id="44060" name="Rectangle 132"/>
            <p:cNvSpPr/>
            <p:nvPr/>
          </p:nvSpPr>
          <p:spPr>
            <a:xfrm>
              <a:off x="1207" y="2209"/>
              <a:ext cx="877" cy="279"/>
            </a:xfrm>
            <a:prstGeom prst="rect">
              <a:avLst/>
            </a:prstGeom>
            <a:solidFill>
              <a:srgbClr val="FFFFFF"/>
            </a:solidFill>
            <a:ln w="14288"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61" name="Rectangle 133"/>
            <p:cNvSpPr/>
            <p:nvPr/>
          </p:nvSpPr>
          <p:spPr>
            <a:xfrm>
              <a:off x="1383" y="2274"/>
              <a:ext cx="245"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INT O</a:t>
              </a:r>
              <a:endParaRPr lang="en-US" altLang="zh-CN" sz="2400" b="1" dirty="0">
                <a:latin typeface="Times New Roman" panose="02020603050405020304" pitchFamily="18" charset="0"/>
              </a:endParaRPr>
            </a:p>
          </p:txBody>
        </p:sp>
        <p:sp>
          <p:nvSpPr>
            <p:cNvPr id="44062" name="Rectangle 134"/>
            <p:cNvSpPr/>
            <p:nvPr/>
          </p:nvSpPr>
          <p:spPr>
            <a:xfrm>
              <a:off x="1688" y="2274"/>
              <a:ext cx="196"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溢出</a:t>
              </a:r>
              <a:endParaRPr lang="zh-CN" altLang="en-US" sz="2400" b="1" dirty="0">
                <a:latin typeface="Times New Roman" panose="02020603050405020304" pitchFamily="18" charset="0"/>
              </a:endParaRPr>
            </a:p>
          </p:txBody>
        </p:sp>
        <p:sp>
          <p:nvSpPr>
            <p:cNvPr id="44063" name="Rectangle 135"/>
            <p:cNvSpPr/>
            <p:nvPr/>
          </p:nvSpPr>
          <p:spPr>
            <a:xfrm>
              <a:off x="1204" y="2560"/>
              <a:ext cx="877" cy="278"/>
            </a:xfrm>
            <a:prstGeom prst="rect">
              <a:avLst/>
            </a:prstGeom>
            <a:solidFill>
              <a:srgbClr val="FFFFFF"/>
            </a:solidFill>
            <a:ln w="14288"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64" name="Rectangle 136"/>
            <p:cNvSpPr/>
            <p:nvPr/>
          </p:nvSpPr>
          <p:spPr>
            <a:xfrm>
              <a:off x="1378" y="2624"/>
              <a:ext cx="245"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INT 3</a:t>
              </a:r>
              <a:endParaRPr lang="en-US" altLang="zh-CN" sz="2400" b="1" dirty="0">
                <a:latin typeface="Times New Roman" panose="02020603050405020304" pitchFamily="18" charset="0"/>
              </a:endParaRPr>
            </a:p>
          </p:txBody>
        </p:sp>
        <p:sp>
          <p:nvSpPr>
            <p:cNvPr id="44065" name="Rectangle 137"/>
            <p:cNvSpPr/>
            <p:nvPr/>
          </p:nvSpPr>
          <p:spPr>
            <a:xfrm>
              <a:off x="1684" y="2624"/>
              <a:ext cx="196"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断点</a:t>
              </a:r>
              <a:endParaRPr lang="zh-CN" altLang="en-US" sz="2400" b="1" dirty="0">
                <a:latin typeface="Times New Roman" panose="02020603050405020304" pitchFamily="18" charset="0"/>
              </a:endParaRPr>
            </a:p>
          </p:txBody>
        </p:sp>
        <p:grpSp>
          <p:nvGrpSpPr>
            <p:cNvPr id="44066" name="Group 138"/>
            <p:cNvGrpSpPr/>
            <p:nvPr/>
          </p:nvGrpSpPr>
          <p:grpSpPr>
            <a:xfrm>
              <a:off x="2072" y="1635"/>
              <a:ext cx="248" cy="63"/>
              <a:chOff x="2072" y="1635"/>
              <a:chExt cx="248" cy="63"/>
            </a:xfrm>
          </p:grpSpPr>
          <p:sp>
            <p:nvSpPr>
              <p:cNvPr id="44120" name="Line 139"/>
              <p:cNvSpPr/>
              <p:nvPr/>
            </p:nvSpPr>
            <p:spPr>
              <a:xfrm>
                <a:off x="2072" y="1664"/>
                <a:ext cx="155" cy="2"/>
              </a:xfrm>
              <a:prstGeom prst="line">
                <a:avLst/>
              </a:prstGeom>
              <a:ln w="14288" cap="flat" cmpd="sng">
                <a:solidFill>
                  <a:srgbClr val="000000"/>
                </a:solidFill>
                <a:prstDash val="solid"/>
                <a:headEnd type="none" w="med" len="med"/>
                <a:tailEnd type="none" w="med" len="med"/>
              </a:ln>
            </p:spPr>
          </p:sp>
          <p:sp>
            <p:nvSpPr>
              <p:cNvPr id="44121" name="Freeform 140"/>
              <p:cNvSpPr/>
              <p:nvPr/>
            </p:nvSpPr>
            <p:spPr>
              <a:xfrm>
                <a:off x="2224" y="1635"/>
                <a:ext cx="96" cy="63"/>
              </a:xfrm>
              <a:custGeom>
                <a:avLst/>
                <a:gdLst>
                  <a:gd name="txL" fmla="*/ 0 w 96"/>
                  <a:gd name="txT" fmla="*/ 0 h 63"/>
                  <a:gd name="txR" fmla="*/ 96 w 96"/>
                  <a:gd name="txB" fmla="*/ 63 h 63"/>
                </a:gdLst>
                <a:ahLst/>
                <a:cxnLst>
                  <a:cxn ang="0">
                    <a:pos x="0" y="63"/>
                  </a:cxn>
                  <a:cxn ang="0">
                    <a:pos x="96" y="31"/>
                  </a:cxn>
                  <a:cxn ang="0">
                    <a:pos x="0" y="0"/>
                  </a:cxn>
                  <a:cxn ang="0">
                    <a:pos x="0" y="63"/>
                  </a:cxn>
                </a:cxnLst>
                <a:rect l="txL" t="txT" r="txR" b="txB"/>
                <a:pathLst>
                  <a:path w="96" h="63">
                    <a:moveTo>
                      <a:pt x="0" y="63"/>
                    </a:moveTo>
                    <a:lnTo>
                      <a:pt x="96" y="31"/>
                    </a:lnTo>
                    <a:lnTo>
                      <a:pt x="0" y="0"/>
                    </a:lnTo>
                    <a:lnTo>
                      <a:pt x="0" y="63"/>
                    </a:lnTo>
                    <a:close/>
                  </a:path>
                </a:pathLst>
              </a:custGeom>
              <a:solidFill>
                <a:srgbClr val="000000">
                  <a:alpha val="100000"/>
                </a:srgbClr>
              </a:solidFill>
              <a:ln w="9525">
                <a:noFill/>
              </a:ln>
            </p:spPr>
            <p:txBody>
              <a:bodyPr/>
              <a:p>
                <a:endParaRPr lang="zh-CN" altLang="en-US"/>
              </a:p>
            </p:txBody>
          </p:sp>
        </p:grpSp>
        <p:grpSp>
          <p:nvGrpSpPr>
            <p:cNvPr id="44067" name="Group 141"/>
            <p:cNvGrpSpPr/>
            <p:nvPr/>
          </p:nvGrpSpPr>
          <p:grpSpPr>
            <a:xfrm>
              <a:off x="2081" y="1976"/>
              <a:ext cx="247" cy="63"/>
              <a:chOff x="2081" y="1976"/>
              <a:chExt cx="247" cy="63"/>
            </a:xfrm>
          </p:grpSpPr>
          <p:sp>
            <p:nvSpPr>
              <p:cNvPr id="44118" name="Line 142"/>
              <p:cNvSpPr/>
              <p:nvPr/>
            </p:nvSpPr>
            <p:spPr>
              <a:xfrm>
                <a:off x="2081" y="2007"/>
                <a:ext cx="154" cy="1"/>
              </a:xfrm>
              <a:prstGeom prst="line">
                <a:avLst/>
              </a:prstGeom>
              <a:ln w="14288" cap="flat" cmpd="sng">
                <a:solidFill>
                  <a:srgbClr val="000000"/>
                </a:solidFill>
                <a:prstDash val="solid"/>
                <a:headEnd type="none" w="med" len="med"/>
                <a:tailEnd type="none" w="med" len="med"/>
              </a:ln>
            </p:spPr>
          </p:sp>
          <p:sp>
            <p:nvSpPr>
              <p:cNvPr id="44119" name="Freeform 143"/>
              <p:cNvSpPr/>
              <p:nvPr/>
            </p:nvSpPr>
            <p:spPr>
              <a:xfrm>
                <a:off x="2233" y="1976"/>
                <a:ext cx="95" cy="63"/>
              </a:xfrm>
              <a:custGeom>
                <a:avLst/>
                <a:gdLst>
                  <a:gd name="txL" fmla="*/ 0 w 95"/>
                  <a:gd name="txT" fmla="*/ 0 h 63"/>
                  <a:gd name="txR" fmla="*/ 95 w 95"/>
                  <a:gd name="txB" fmla="*/ 63 h 63"/>
                </a:gdLst>
                <a:ahLst/>
                <a:cxnLst>
                  <a:cxn ang="0">
                    <a:pos x="0" y="63"/>
                  </a:cxn>
                  <a:cxn ang="0">
                    <a:pos x="95" y="31"/>
                  </a:cxn>
                  <a:cxn ang="0">
                    <a:pos x="0" y="0"/>
                  </a:cxn>
                  <a:cxn ang="0">
                    <a:pos x="0" y="63"/>
                  </a:cxn>
                </a:cxnLst>
                <a:rect l="txL" t="txT" r="txR" b="txB"/>
                <a:pathLst>
                  <a:path w="95" h="63">
                    <a:moveTo>
                      <a:pt x="0" y="63"/>
                    </a:moveTo>
                    <a:lnTo>
                      <a:pt x="95" y="31"/>
                    </a:lnTo>
                    <a:lnTo>
                      <a:pt x="0" y="0"/>
                    </a:lnTo>
                    <a:lnTo>
                      <a:pt x="0" y="63"/>
                    </a:lnTo>
                    <a:close/>
                  </a:path>
                </a:pathLst>
              </a:custGeom>
              <a:solidFill>
                <a:srgbClr val="000000">
                  <a:alpha val="100000"/>
                </a:srgbClr>
              </a:solidFill>
              <a:ln w="9525">
                <a:noFill/>
              </a:ln>
            </p:spPr>
            <p:txBody>
              <a:bodyPr/>
              <a:p>
                <a:endParaRPr lang="zh-CN" altLang="en-US"/>
              </a:p>
            </p:txBody>
          </p:sp>
        </p:grpSp>
        <p:grpSp>
          <p:nvGrpSpPr>
            <p:cNvPr id="44068" name="Group 144"/>
            <p:cNvGrpSpPr/>
            <p:nvPr/>
          </p:nvGrpSpPr>
          <p:grpSpPr>
            <a:xfrm>
              <a:off x="2081" y="2336"/>
              <a:ext cx="249" cy="63"/>
              <a:chOff x="2081" y="2336"/>
              <a:chExt cx="249" cy="63"/>
            </a:xfrm>
          </p:grpSpPr>
          <p:sp>
            <p:nvSpPr>
              <p:cNvPr id="44116" name="Line 145"/>
              <p:cNvSpPr/>
              <p:nvPr/>
            </p:nvSpPr>
            <p:spPr>
              <a:xfrm>
                <a:off x="2081" y="2365"/>
                <a:ext cx="156" cy="2"/>
              </a:xfrm>
              <a:prstGeom prst="line">
                <a:avLst/>
              </a:prstGeom>
              <a:ln w="14288" cap="flat" cmpd="sng">
                <a:solidFill>
                  <a:srgbClr val="000000"/>
                </a:solidFill>
                <a:prstDash val="solid"/>
                <a:headEnd type="none" w="med" len="med"/>
                <a:tailEnd type="none" w="med" len="med"/>
              </a:ln>
            </p:spPr>
          </p:sp>
          <p:sp>
            <p:nvSpPr>
              <p:cNvPr id="44117" name="Freeform 146"/>
              <p:cNvSpPr/>
              <p:nvPr/>
            </p:nvSpPr>
            <p:spPr>
              <a:xfrm>
                <a:off x="2234" y="2336"/>
                <a:ext cx="96" cy="63"/>
              </a:xfrm>
              <a:custGeom>
                <a:avLst/>
                <a:gdLst>
                  <a:gd name="txL" fmla="*/ 0 w 96"/>
                  <a:gd name="txT" fmla="*/ 0 h 63"/>
                  <a:gd name="txR" fmla="*/ 96 w 96"/>
                  <a:gd name="txB" fmla="*/ 63 h 63"/>
                </a:gdLst>
                <a:ahLst/>
                <a:cxnLst>
                  <a:cxn ang="0">
                    <a:pos x="0" y="63"/>
                  </a:cxn>
                  <a:cxn ang="0">
                    <a:pos x="96" y="31"/>
                  </a:cxn>
                  <a:cxn ang="0">
                    <a:pos x="0" y="0"/>
                  </a:cxn>
                  <a:cxn ang="0">
                    <a:pos x="0" y="63"/>
                  </a:cxn>
                </a:cxnLst>
                <a:rect l="txL" t="txT" r="txR" b="txB"/>
                <a:pathLst>
                  <a:path w="96" h="63">
                    <a:moveTo>
                      <a:pt x="0" y="63"/>
                    </a:moveTo>
                    <a:lnTo>
                      <a:pt x="96" y="31"/>
                    </a:lnTo>
                    <a:lnTo>
                      <a:pt x="0" y="0"/>
                    </a:lnTo>
                    <a:lnTo>
                      <a:pt x="0" y="63"/>
                    </a:lnTo>
                    <a:close/>
                  </a:path>
                </a:pathLst>
              </a:custGeom>
              <a:solidFill>
                <a:srgbClr val="000000">
                  <a:alpha val="100000"/>
                </a:srgbClr>
              </a:solidFill>
              <a:ln w="9525">
                <a:noFill/>
              </a:ln>
            </p:spPr>
            <p:txBody>
              <a:bodyPr/>
              <a:p>
                <a:endParaRPr lang="zh-CN" altLang="en-US"/>
              </a:p>
            </p:txBody>
          </p:sp>
        </p:grpSp>
        <p:grpSp>
          <p:nvGrpSpPr>
            <p:cNvPr id="44069" name="Group 147"/>
            <p:cNvGrpSpPr/>
            <p:nvPr/>
          </p:nvGrpSpPr>
          <p:grpSpPr>
            <a:xfrm>
              <a:off x="2081" y="3027"/>
              <a:ext cx="247" cy="63"/>
              <a:chOff x="2081" y="3027"/>
              <a:chExt cx="247" cy="63"/>
            </a:xfrm>
          </p:grpSpPr>
          <p:sp>
            <p:nvSpPr>
              <p:cNvPr id="44114" name="Line 148"/>
              <p:cNvSpPr/>
              <p:nvPr/>
            </p:nvSpPr>
            <p:spPr>
              <a:xfrm>
                <a:off x="2081" y="3058"/>
                <a:ext cx="154" cy="1"/>
              </a:xfrm>
              <a:prstGeom prst="line">
                <a:avLst/>
              </a:prstGeom>
              <a:ln w="14288" cap="flat" cmpd="sng">
                <a:solidFill>
                  <a:srgbClr val="000000"/>
                </a:solidFill>
                <a:prstDash val="solid"/>
                <a:headEnd type="none" w="med" len="med"/>
                <a:tailEnd type="none" w="med" len="med"/>
              </a:ln>
            </p:spPr>
          </p:sp>
          <p:sp>
            <p:nvSpPr>
              <p:cNvPr id="44115" name="Freeform 149"/>
              <p:cNvSpPr/>
              <p:nvPr/>
            </p:nvSpPr>
            <p:spPr>
              <a:xfrm>
                <a:off x="2233" y="3027"/>
                <a:ext cx="95" cy="63"/>
              </a:xfrm>
              <a:custGeom>
                <a:avLst/>
                <a:gdLst>
                  <a:gd name="txL" fmla="*/ 0 w 95"/>
                  <a:gd name="txT" fmla="*/ 0 h 63"/>
                  <a:gd name="txR" fmla="*/ 95 w 95"/>
                  <a:gd name="txB" fmla="*/ 63 h 63"/>
                </a:gdLst>
                <a:ahLst/>
                <a:cxnLst>
                  <a:cxn ang="0">
                    <a:pos x="0" y="63"/>
                  </a:cxn>
                  <a:cxn ang="0">
                    <a:pos x="95" y="31"/>
                  </a:cxn>
                  <a:cxn ang="0">
                    <a:pos x="0" y="0"/>
                  </a:cxn>
                  <a:cxn ang="0">
                    <a:pos x="0" y="63"/>
                  </a:cxn>
                </a:cxnLst>
                <a:rect l="txL" t="txT" r="txR" b="txB"/>
                <a:pathLst>
                  <a:path w="95" h="63">
                    <a:moveTo>
                      <a:pt x="0" y="63"/>
                    </a:moveTo>
                    <a:lnTo>
                      <a:pt x="95" y="31"/>
                    </a:lnTo>
                    <a:lnTo>
                      <a:pt x="0" y="0"/>
                    </a:lnTo>
                    <a:lnTo>
                      <a:pt x="0" y="63"/>
                    </a:lnTo>
                    <a:close/>
                  </a:path>
                </a:pathLst>
              </a:custGeom>
              <a:solidFill>
                <a:srgbClr val="000000">
                  <a:alpha val="100000"/>
                </a:srgbClr>
              </a:solidFill>
              <a:ln w="9525">
                <a:noFill/>
              </a:ln>
            </p:spPr>
            <p:txBody>
              <a:bodyPr/>
              <a:p>
                <a:endParaRPr lang="zh-CN" altLang="en-US"/>
              </a:p>
            </p:txBody>
          </p:sp>
        </p:grpSp>
        <p:sp>
          <p:nvSpPr>
            <p:cNvPr id="44070" name="Rectangle 150"/>
            <p:cNvSpPr/>
            <p:nvPr/>
          </p:nvSpPr>
          <p:spPr>
            <a:xfrm>
              <a:off x="3381" y="1536"/>
              <a:ext cx="1136" cy="279"/>
            </a:xfrm>
            <a:prstGeom prst="rect">
              <a:avLst/>
            </a:prstGeom>
            <a:solidFill>
              <a:srgbClr val="99CCFF"/>
            </a:solidFill>
            <a:ln w="14351"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71" name="Rectangle 151"/>
            <p:cNvSpPr/>
            <p:nvPr/>
          </p:nvSpPr>
          <p:spPr>
            <a:xfrm>
              <a:off x="3473" y="1599"/>
              <a:ext cx="687"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非屏蔽中断请求</a:t>
              </a:r>
              <a:endParaRPr lang="zh-CN" altLang="en-US" sz="2400" b="1" dirty="0">
                <a:latin typeface="Times New Roman" panose="02020603050405020304" pitchFamily="18" charset="0"/>
              </a:endParaRPr>
            </a:p>
          </p:txBody>
        </p:sp>
        <p:grpSp>
          <p:nvGrpSpPr>
            <p:cNvPr id="44072" name="Group 152"/>
            <p:cNvGrpSpPr/>
            <p:nvPr/>
          </p:nvGrpSpPr>
          <p:grpSpPr>
            <a:xfrm>
              <a:off x="2715" y="1623"/>
              <a:ext cx="664" cy="63"/>
              <a:chOff x="2715" y="1623"/>
              <a:chExt cx="664" cy="63"/>
            </a:xfrm>
          </p:grpSpPr>
          <p:sp>
            <p:nvSpPr>
              <p:cNvPr id="44112" name="Line 153"/>
              <p:cNvSpPr/>
              <p:nvPr/>
            </p:nvSpPr>
            <p:spPr>
              <a:xfrm flipH="1">
                <a:off x="2808" y="1655"/>
                <a:ext cx="571" cy="1"/>
              </a:xfrm>
              <a:prstGeom prst="line">
                <a:avLst/>
              </a:prstGeom>
              <a:ln w="14288" cap="flat" cmpd="sng">
                <a:solidFill>
                  <a:srgbClr val="000000"/>
                </a:solidFill>
                <a:prstDash val="solid"/>
                <a:headEnd type="none" w="med" len="med"/>
                <a:tailEnd type="none" w="med" len="med"/>
              </a:ln>
            </p:spPr>
          </p:sp>
          <p:sp>
            <p:nvSpPr>
              <p:cNvPr id="44113" name="Freeform 154"/>
              <p:cNvSpPr/>
              <p:nvPr/>
            </p:nvSpPr>
            <p:spPr>
              <a:xfrm>
                <a:off x="2715" y="1623"/>
                <a:ext cx="96" cy="63"/>
              </a:xfrm>
              <a:custGeom>
                <a:avLst/>
                <a:gdLst>
                  <a:gd name="txL" fmla="*/ 0 w 96"/>
                  <a:gd name="txT" fmla="*/ 0 h 63"/>
                  <a:gd name="txR" fmla="*/ 96 w 96"/>
                  <a:gd name="txB" fmla="*/ 63 h 63"/>
                </a:gdLst>
                <a:ahLst/>
                <a:cxnLst>
                  <a:cxn ang="0">
                    <a:pos x="96" y="0"/>
                  </a:cxn>
                  <a:cxn ang="0">
                    <a:pos x="0" y="32"/>
                  </a:cxn>
                  <a:cxn ang="0">
                    <a:pos x="96" y="63"/>
                  </a:cxn>
                  <a:cxn ang="0">
                    <a:pos x="96" y="0"/>
                  </a:cxn>
                </a:cxnLst>
                <a:rect l="txL" t="txT" r="txR" b="txB"/>
                <a:pathLst>
                  <a:path w="96" h="63">
                    <a:moveTo>
                      <a:pt x="96" y="0"/>
                    </a:moveTo>
                    <a:lnTo>
                      <a:pt x="0" y="32"/>
                    </a:lnTo>
                    <a:lnTo>
                      <a:pt x="96" y="63"/>
                    </a:lnTo>
                    <a:lnTo>
                      <a:pt x="96" y="0"/>
                    </a:lnTo>
                    <a:close/>
                  </a:path>
                </a:pathLst>
              </a:custGeom>
              <a:solidFill>
                <a:srgbClr val="000000">
                  <a:alpha val="100000"/>
                </a:srgbClr>
              </a:solidFill>
              <a:ln w="9525">
                <a:noFill/>
              </a:ln>
            </p:spPr>
            <p:txBody>
              <a:bodyPr/>
              <a:p>
                <a:endParaRPr lang="zh-CN" altLang="en-US"/>
              </a:p>
            </p:txBody>
          </p:sp>
        </p:grpSp>
        <p:sp>
          <p:nvSpPr>
            <p:cNvPr id="44073" name="Rectangle 155"/>
            <p:cNvSpPr/>
            <p:nvPr/>
          </p:nvSpPr>
          <p:spPr>
            <a:xfrm>
              <a:off x="3409" y="2061"/>
              <a:ext cx="546" cy="1137"/>
            </a:xfrm>
            <a:prstGeom prst="rect">
              <a:avLst/>
            </a:prstGeom>
            <a:solidFill>
              <a:srgbClr val="FFCC00"/>
            </a:solidFill>
            <a:ln w="14351"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74" name="Rectangle 156"/>
            <p:cNvSpPr/>
            <p:nvPr/>
          </p:nvSpPr>
          <p:spPr>
            <a:xfrm>
              <a:off x="3502" y="2414"/>
              <a:ext cx="245" cy="137"/>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8259A</a:t>
              </a:r>
              <a:endParaRPr lang="en-US" altLang="zh-CN" sz="2400" b="1" dirty="0">
                <a:latin typeface="Times New Roman" panose="02020603050405020304" pitchFamily="18" charset="0"/>
              </a:endParaRPr>
            </a:p>
          </p:txBody>
        </p:sp>
        <p:grpSp>
          <p:nvGrpSpPr>
            <p:cNvPr id="44075" name="Group 157"/>
            <p:cNvGrpSpPr/>
            <p:nvPr/>
          </p:nvGrpSpPr>
          <p:grpSpPr>
            <a:xfrm>
              <a:off x="2708" y="2556"/>
              <a:ext cx="701" cy="63"/>
              <a:chOff x="2708" y="2556"/>
              <a:chExt cx="701" cy="63"/>
            </a:xfrm>
          </p:grpSpPr>
          <p:sp>
            <p:nvSpPr>
              <p:cNvPr id="44110" name="Line 158"/>
              <p:cNvSpPr/>
              <p:nvPr/>
            </p:nvSpPr>
            <p:spPr>
              <a:xfrm flipH="1">
                <a:off x="2801" y="2587"/>
                <a:ext cx="608" cy="1"/>
              </a:xfrm>
              <a:prstGeom prst="line">
                <a:avLst/>
              </a:prstGeom>
              <a:ln w="14288" cap="flat" cmpd="sng">
                <a:solidFill>
                  <a:srgbClr val="000000"/>
                </a:solidFill>
                <a:prstDash val="solid"/>
                <a:headEnd type="none" w="med" len="med"/>
                <a:tailEnd type="none" w="med" len="med"/>
              </a:ln>
            </p:spPr>
          </p:sp>
          <p:sp>
            <p:nvSpPr>
              <p:cNvPr id="44111" name="Freeform 159"/>
              <p:cNvSpPr/>
              <p:nvPr/>
            </p:nvSpPr>
            <p:spPr>
              <a:xfrm>
                <a:off x="2708" y="2556"/>
                <a:ext cx="96" cy="63"/>
              </a:xfrm>
              <a:custGeom>
                <a:avLst/>
                <a:gdLst>
                  <a:gd name="txL" fmla="*/ 0 w 96"/>
                  <a:gd name="txT" fmla="*/ 0 h 63"/>
                  <a:gd name="txR" fmla="*/ 96 w 96"/>
                  <a:gd name="txB" fmla="*/ 63 h 63"/>
                </a:gdLst>
                <a:ahLst/>
                <a:cxnLst>
                  <a:cxn ang="0">
                    <a:pos x="96" y="0"/>
                  </a:cxn>
                  <a:cxn ang="0">
                    <a:pos x="0" y="32"/>
                  </a:cxn>
                  <a:cxn ang="0">
                    <a:pos x="96" y="63"/>
                  </a:cxn>
                  <a:cxn ang="0">
                    <a:pos x="96" y="0"/>
                  </a:cxn>
                </a:cxnLst>
                <a:rect l="txL" t="txT" r="txR" b="txB"/>
                <a:pathLst>
                  <a:path w="96" h="63">
                    <a:moveTo>
                      <a:pt x="96" y="0"/>
                    </a:moveTo>
                    <a:lnTo>
                      <a:pt x="0" y="32"/>
                    </a:lnTo>
                    <a:lnTo>
                      <a:pt x="96" y="63"/>
                    </a:lnTo>
                    <a:lnTo>
                      <a:pt x="96" y="0"/>
                    </a:lnTo>
                    <a:close/>
                  </a:path>
                </a:pathLst>
              </a:custGeom>
              <a:solidFill>
                <a:srgbClr val="000000">
                  <a:alpha val="100000"/>
                </a:srgbClr>
              </a:solidFill>
              <a:ln w="9525">
                <a:noFill/>
              </a:ln>
            </p:spPr>
            <p:txBody>
              <a:bodyPr/>
              <a:p>
                <a:endParaRPr lang="zh-CN" altLang="en-US"/>
              </a:p>
            </p:txBody>
          </p:sp>
        </p:grpSp>
        <p:grpSp>
          <p:nvGrpSpPr>
            <p:cNvPr id="44076" name="Group 160"/>
            <p:cNvGrpSpPr/>
            <p:nvPr/>
          </p:nvGrpSpPr>
          <p:grpSpPr>
            <a:xfrm>
              <a:off x="3940" y="2204"/>
              <a:ext cx="339" cy="826"/>
              <a:chOff x="3940" y="2204"/>
              <a:chExt cx="339" cy="826"/>
            </a:xfrm>
          </p:grpSpPr>
          <p:grpSp>
            <p:nvGrpSpPr>
              <p:cNvPr id="44086" name="Group 161"/>
              <p:cNvGrpSpPr/>
              <p:nvPr/>
            </p:nvGrpSpPr>
            <p:grpSpPr>
              <a:xfrm>
                <a:off x="3940" y="2204"/>
                <a:ext cx="332" cy="64"/>
                <a:chOff x="3940" y="2204"/>
                <a:chExt cx="332" cy="64"/>
              </a:xfrm>
            </p:grpSpPr>
            <p:sp>
              <p:nvSpPr>
                <p:cNvPr id="44108" name="Line 162"/>
                <p:cNvSpPr/>
                <p:nvPr/>
              </p:nvSpPr>
              <p:spPr>
                <a:xfrm flipH="1">
                  <a:off x="3999" y="2237"/>
                  <a:ext cx="273" cy="1"/>
                </a:xfrm>
                <a:prstGeom prst="line">
                  <a:avLst/>
                </a:prstGeom>
                <a:ln w="14288" cap="flat" cmpd="sng">
                  <a:solidFill>
                    <a:srgbClr val="000000"/>
                  </a:solidFill>
                  <a:prstDash val="solid"/>
                  <a:headEnd type="none" w="med" len="med"/>
                  <a:tailEnd type="none" w="med" len="med"/>
                </a:ln>
              </p:spPr>
            </p:sp>
            <p:sp>
              <p:nvSpPr>
                <p:cNvPr id="44109" name="Freeform 163"/>
                <p:cNvSpPr/>
                <p:nvPr/>
              </p:nvSpPr>
              <p:spPr>
                <a:xfrm>
                  <a:off x="3940" y="2204"/>
                  <a:ext cx="62" cy="64"/>
                </a:xfrm>
                <a:custGeom>
                  <a:avLst/>
                  <a:gdLst>
                    <a:gd name="txL" fmla="*/ 0 w 62"/>
                    <a:gd name="txT" fmla="*/ 0 h 64"/>
                    <a:gd name="txR" fmla="*/ 62 w 62"/>
                    <a:gd name="txB" fmla="*/ 64 h 64"/>
                  </a:gdLst>
                  <a:ahLst/>
                  <a:cxnLst>
                    <a:cxn ang="0">
                      <a:pos x="62" y="0"/>
                    </a:cxn>
                    <a:cxn ang="0">
                      <a:pos x="0" y="33"/>
                    </a:cxn>
                    <a:cxn ang="0">
                      <a:pos x="62" y="64"/>
                    </a:cxn>
                    <a:cxn ang="0">
                      <a:pos x="62" y="0"/>
                    </a:cxn>
                  </a:cxnLst>
                  <a:rect l="txL" t="txT" r="txR" b="txB"/>
                  <a:pathLst>
                    <a:path w="62" h="64">
                      <a:moveTo>
                        <a:pt x="62" y="0"/>
                      </a:moveTo>
                      <a:lnTo>
                        <a:pt x="0" y="33"/>
                      </a:lnTo>
                      <a:lnTo>
                        <a:pt x="62" y="64"/>
                      </a:lnTo>
                      <a:lnTo>
                        <a:pt x="62" y="0"/>
                      </a:lnTo>
                      <a:close/>
                    </a:path>
                  </a:pathLst>
                </a:custGeom>
                <a:solidFill>
                  <a:srgbClr val="000000">
                    <a:alpha val="100000"/>
                  </a:srgbClr>
                </a:solidFill>
                <a:ln w="9525">
                  <a:noFill/>
                </a:ln>
              </p:spPr>
              <p:txBody>
                <a:bodyPr/>
                <a:p>
                  <a:endParaRPr lang="zh-CN" altLang="en-US"/>
                </a:p>
              </p:txBody>
            </p:sp>
          </p:grpSp>
          <p:grpSp>
            <p:nvGrpSpPr>
              <p:cNvPr id="44087" name="Group 164"/>
              <p:cNvGrpSpPr/>
              <p:nvPr/>
            </p:nvGrpSpPr>
            <p:grpSpPr>
              <a:xfrm>
                <a:off x="3943" y="2315"/>
                <a:ext cx="332" cy="64"/>
                <a:chOff x="3943" y="2315"/>
                <a:chExt cx="332" cy="64"/>
              </a:xfrm>
            </p:grpSpPr>
            <p:sp>
              <p:nvSpPr>
                <p:cNvPr id="44106" name="Line 165"/>
                <p:cNvSpPr/>
                <p:nvPr/>
              </p:nvSpPr>
              <p:spPr>
                <a:xfrm flipH="1">
                  <a:off x="4002" y="2348"/>
                  <a:ext cx="273" cy="1"/>
                </a:xfrm>
                <a:prstGeom prst="line">
                  <a:avLst/>
                </a:prstGeom>
                <a:ln w="14288" cap="flat" cmpd="sng">
                  <a:solidFill>
                    <a:srgbClr val="000000"/>
                  </a:solidFill>
                  <a:prstDash val="solid"/>
                  <a:headEnd type="none" w="med" len="med"/>
                  <a:tailEnd type="none" w="med" len="med"/>
                </a:ln>
              </p:spPr>
            </p:sp>
            <p:sp>
              <p:nvSpPr>
                <p:cNvPr id="44107" name="Freeform 166"/>
                <p:cNvSpPr/>
                <p:nvPr/>
              </p:nvSpPr>
              <p:spPr>
                <a:xfrm>
                  <a:off x="3943" y="2315"/>
                  <a:ext cx="62" cy="64"/>
                </a:xfrm>
                <a:custGeom>
                  <a:avLst/>
                  <a:gdLst>
                    <a:gd name="txL" fmla="*/ 0 w 62"/>
                    <a:gd name="txT" fmla="*/ 0 h 64"/>
                    <a:gd name="txR" fmla="*/ 62 w 62"/>
                    <a:gd name="txB" fmla="*/ 64 h 64"/>
                  </a:gdLst>
                  <a:ahLst/>
                  <a:cxnLst>
                    <a:cxn ang="0">
                      <a:pos x="62" y="0"/>
                    </a:cxn>
                    <a:cxn ang="0">
                      <a:pos x="0" y="33"/>
                    </a:cxn>
                    <a:cxn ang="0">
                      <a:pos x="62" y="64"/>
                    </a:cxn>
                    <a:cxn ang="0">
                      <a:pos x="62" y="0"/>
                    </a:cxn>
                  </a:cxnLst>
                  <a:rect l="txL" t="txT" r="txR" b="txB"/>
                  <a:pathLst>
                    <a:path w="62" h="64">
                      <a:moveTo>
                        <a:pt x="62" y="0"/>
                      </a:moveTo>
                      <a:lnTo>
                        <a:pt x="0" y="33"/>
                      </a:lnTo>
                      <a:lnTo>
                        <a:pt x="62" y="64"/>
                      </a:lnTo>
                      <a:lnTo>
                        <a:pt x="62" y="0"/>
                      </a:lnTo>
                      <a:close/>
                    </a:path>
                  </a:pathLst>
                </a:custGeom>
                <a:solidFill>
                  <a:srgbClr val="000000">
                    <a:alpha val="100000"/>
                  </a:srgbClr>
                </a:solidFill>
                <a:ln w="9525">
                  <a:noFill/>
                </a:ln>
              </p:spPr>
              <p:txBody>
                <a:bodyPr/>
                <a:p>
                  <a:endParaRPr lang="zh-CN" altLang="en-US"/>
                </a:p>
              </p:txBody>
            </p:sp>
          </p:grpSp>
          <p:grpSp>
            <p:nvGrpSpPr>
              <p:cNvPr id="44088" name="Group 167"/>
              <p:cNvGrpSpPr/>
              <p:nvPr/>
            </p:nvGrpSpPr>
            <p:grpSpPr>
              <a:xfrm>
                <a:off x="3943" y="2420"/>
                <a:ext cx="332" cy="63"/>
                <a:chOff x="3943" y="2420"/>
                <a:chExt cx="332" cy="63"/>
              </a:xfrm>
            </p:grpSpPr>
            <p:sp>
              <p:nvSpPr>
                <p:cNvPr id="44104" name="Line 168"/>
                <p:cNvSpPr/>
                <p:nvPr/>
              </p:nvSpPr>
              <p:spPr>
                <a:xfrm flipH="1">
                  <a:off x="4002" y="2452"/>
                  <a:ext cx="273" cy="1"/>
                </a:xfrm>
                <a:prstGeom prst="line">
                  <a:avLst/>
                </a:prstGeom>
                <a:ln w="14288" cap="flat" cmpd="sng">
                  <a:solidFill>
                    <a:srgbClr val="000000"/>
                  </a:solidFill>
                  <a:prstDash val="solid"/>
                  <a:headEnd type="none" w="med" len="med"/>
                  <a:tailEnd type="none" w="med" len="med"/>
                </a:ln>
              </p:spPr>
            </p:sp>
            <p:sp>
              <p:nvSpPr>
                <p:cNvPr id="44105" name="Freeform 169"/>
                <p:cNvSpPr/>
                <p:nvPr/>
              </p:nvSpPr>
              <p:spPr>
                <a:xfrm>
                  <a:off x="3943" y="2420"/>
                  <a:ext cx="62" cy="63"/>
                </a:xfrm>
                <a:custGeom>
                  <a:avLst/>
                  <a:gdLst>
                    <a:gd name="txL" fmla="*/ 0 w 62"/>
                    <a:gd name="txT" fmla="*/ 0 h 63"/>
                    <a:gd name="txR" fmla="*/ 62 w 62"/>
                    <a:gd name="txB" fmla="*/ 63 h 63"/>
                  </a:gdLst>
                  <a:ahLst/>
                  <a:cxnLst>
                    <a:cxn ang="0">
                      <a:pos x="62" y="0"/>
                    </a:cxn>
                    <a:cxn ang="0">
                      <a:pos x="0" y="32"/>
                    </a:cxn>
                    <a:cxn ang="0">
                      <a:pos x="62" y="63"/>
                    </a:cxn>
                    <a:cxn ang="0">
                      <a:pos x="62" y="0"/>
                    </a:cxn>
                  </a:cxnLst>
                  <a:rect l="txL" t="txT" r="txR" b="txB"/>
                  <a:pathLst>
                    <a:path w="62" h="63">
                      <a:moveTo>
                        <a:pt x="62" y="0"/>
                      </a:moveTo>
                      <a:lnTo>
                        <a:pt x="0" y="32"/>
                      </a:lnTo>
                      <a:lnTo>
                        <a:pt x="62" y="63"/>
                      </a:lnTo>
                      <a:lnTo>
                        <a:pt x="62" y="0"/>
                      </a:lnTo>
                      <a:close/>
                    </a:path>
                  </a:pathLst>
                </a:custGeom>
                <a:solidFill>
                  <a:srgbClr val="000000">
                    <a:alpha val="100000"/>
                  </a:srgbClr>
                </a:solidFill>
                <a:ln w="9525">
                  <a:noFill/>
                </a:ln>
              </p:spPr>
              <p:txBody>
                <a:bodyPr/>
                <a:p>
                  <a:endParaRPr lang="zh-CN" altLang="en-US"/>
                </a:p>
              </p:txBody>
            </p:sp>
          </p:grpSp>
          <p:grpSp>
            <p:nvGrpSpPr>
              <p:cNvPr id="44089" name="Group 170"/>
              <p:cNvGrpSpPr/>
              <p:nvPr/>
            </p:nvGrpSpPr>
            <p:grpSpPr>
              <a:xfrm>
                <a:off x="3947" y="2526"/>
                <a:ext cx="332" cy="64"/>
                <a:chOff x="3947" y="2526"/>
                <a:chExt cx="332" cy="64"/>
              </a:xfrm>
            </p:grpSpPr>
            <p:sp>
              <p:nvSpPr>
                <p:cNvPr id="44102" name="Line 171"/>
                <p:cNvSpPr/>
                <p:nvPr/>
              </p:nvSpPr>
              <p:spPr>
                <a:xfrm flipH="1">
                  <a:off x="4006" y="2557"/>
                  <a:ext cx="273" cy="2"/>
                </a:xfrm>
                <a:prstGeom prst="line">
                  <a:avLst/>
                </a:prstGeom>
                <a:ln w="14288" cap="flat" cmpd="sng">
                  <a:solidFill>
                    <a:srgbClr val="000000"/>
                  </a:solidFill>
                  <a:prstDash val="solid"/>
                  <a:headEnd type="none" w="med" len="med"/>
                  <a:tailEnd type="none" w="med" len="med"/>
                </a:ln>
              </p:spPr>
            </p:sp>
            <p:sp>
              <p:nvSpPr>
                <p:cNvPr id="44103" name="Freeform 172"/>
                <p:cNvSpPr/>
                <p:nvPr/>
              </p:nvSpPr>
              <p:spPr>
                <a:xfrm>
                  <a:off x="3947" y="2526"/>
                  <a:ext cx="62" cy="64"/>
                </a:xfrm>
                <a:custGeom>
                  <a:avLst/>
                  <a:gdLst>
                    <a:gd name="txL" fmla="*/ 0 w 62"/>
                    <a:gd name="txT" fmla="*/ 0 h 64"/>
                    <a:gd name="txR" fmla="*/ 62 w 62"/>
                    <a:gd name="txB" fmla="*/ 64 h 64"/>
                  </a:gdLst>
                  <a:ahLst/>
                  <a:cxnLst>
                    <a:cxn ang="0">
                      <a:pos x="62" y="0"/>
                    </a:cxn>
                    <a:cxn ang="0">
                      <a:pos x="0" y="33"/>
                    </a:cxn>
                    <a:cxn ang="0">
                      <a:pos x="62" y="64"/>
                    </a:cxn>
                    <a:cxn ang="0">
                      <a:pos x="62" y="0"/>
                    </a:cxn>
                  </a:cxnLst>
                  <a:rect l="txL" t="txT" r="txR" b="txB"/>
                  <a:pathLst>
                    <a:path w="62" h="64">
                      <a:moveTo>
                        <a:pt x="62" y="0"/>
                      </a:moveTo>
                      <a:lnTo>
                        <a:pt x="0" y="33"/>
                      </a:lnTo>
                      <a:lnTo>
                        <a:pt x="62" y="64"/>
                      </a:lnTo>
                      <a:lnTo>
                        <a:pt x="62" y="0"/>
                      </a:lnTo>
                      <a:close/>
                    </a:path>
                  </a:pathLst>
                </a:custGeom>
                <a:solidFill>
                  <a:srgbClr val="000000">
                    <a:alpha val="100000"/>
                  </a:srgbClr>
                </a:solidFill>
                <a:ln w="9525">
                  <a:noFill/>
                </a:ln>
              </p:spPr>
              <p:txBody>
                <a:bodyPr/>
                <a:p>
                  <a:endParaRPr lang="zh-CN" altLang="en-US"/>
                </a:p>
              </p:txBody>
            </p:sp>
          </p:grpSp>
          <p:grpSp>
            <p:nvGrpSpPr>
              <p:cNvPr id="44090" name="Group 173"/>
              <p:cNvGrpSpPr/>
              <p:nvPr/>
            </p:nvGrpSpPr>
            <p:grpSpPr>
              <a:xfrm>
                <a:off x="3947" y="2638"/>
                <a:ext cx="332" cy="64"/>
                <a:chOff x="3947" y="2638"/>
                <a:chExt cx="332" cy="64"/>
              </a:xfrm>
            </p:grpSpPr>
            <p:sp>
              <p:nvSpPr>
                <p:cNvPr id="44100" name="Line 174"/>
                <p:cNvSpPr/>
                <p:nvPr/>
              </p:nvSpPr>
              <p:spPr>
                <a:xfrm flipH="1">
                  <a:off x="4006" y="2671"/>
                  <a:ext cx="273" cy="1"/>
                </a:xfrm>
                <a:prstGeom prst="line">
                  <a:avLst/>
                </a:prstGeom>
                <a:ln w="14288" cap="flat" cmpd="sng">
                  <a:solidFill>
                    <a:srgbClr val="000000"/>
                  </a:solidFill>
                  <a:prstDash val="solid"/>
                  <a:headEnd type="none" w="med" len="med"/>
                  <a:tailEnd type="none" w="med" len="med"/>
                </a:ln>
              </p:spPr>
            </p:sp>
            <p:sp>
              <p:nvSpPr>
                <p:cNvPr id="44101" name="Freeform 175"/>
                <p:cNvSpPr/>
                <p:nvPr/>
              </p:nvSpPr>
              <p:spPr>
                <a:xfrm>
                  <a:off x="3947" y="2638"/>
                  <a:ext cx="62" cy="64"/>
                </a:xfrm>
                <a:custGeom>
                  <a:avLst/>
                  <a:gdLst>
                    <a:gd name="txL" fmla="*/ 0 w 62"/>
                    <a:gd name="txT" fmla="*/ 0 h 64"/>
                    <a:gd name="txR" fmla="*/ 62 w 62"/>
                    <a:gd name="txB" fmla="*/ 64 h 64"/>
                  </a:gdLst>
                  <a:ahLst/>
                  <a:cxnLst>
                    <a:cxn ang="0">
                      <a:pos x="62" y="0"/>
                    </a:cxn>
                    <a:cxn ang="0">
                      <a:pos x="0" y="33"/>
                    </a:cxn>
                    <a:cxn ang="0">
                      <a:pos x="62" y="64"/>
                    </a:cxn>
                    <a:cxn ang="0">
                      <a:pos x="62" y="0"/>
                    </a:cxn>
                  </a:cxnLst>
                  <a:rect l="txL" t="txT" r="txR" b="txB"/>
                  <a:pathLst>
                    <a:path w="62" h="64">
                      <a:moveTo>
                        <a:pt x="62" y="0"/>
                      </a:moveTo>
                      <a:lnTo>
                        <a:pt x="0" y="33"/>
                      </a:lnTo>
                      <a:lnTo>
                        <a:pt x="62" y="64"/>
                      </a:lnTo>
                      <a:lnTo>
                        <a:pt x="62" y="0"/>
                      </a:lnTo>
                      <a:close/>
                    </a:path>
                  </a:pathLst>
                </a:custGeom>
                <a:solidFill>
                  <a:srgbClr val="000000">
                    <a:alpha val="100000"/>
                  </a:srgbClr>
                </a:solidFill>
                <a:ln w="9525">
                  <a:noFill/>
                </a:ln>
              </p:spPr>
              <p:txBody>
                <a:bodyPr/>
                <a:p>
                  <a:endParaRPr lang="zh-CN" altLang="en-US"/>
                </a:p>
              </p:txBody>
            </p:sp>
          </p:grpSp>
          <p:grpSp>
            <p:nvGrpSpPr>
              <p:cNvPr id="44091" name="Group 176"/>
              <p:cNvGrpSpPr/>
              <p:nvPr/>
            </p:nvGrpSpPr>
            <p:grpSpPr>
              <a:xfrm>
                <a:off x="3947" y="2749"/>
                <a:ext cx="332" cy="64"/>
                <a:chOff x="3947" y="2749"/>
                <a:chExt cx="332" cy="64"/>
              </a:xfrm>
            </p:grpSpPr>
            <p:sp>
              <p:nvSpPr>
                <p:cNvPr id="44098" name="Line 177"/>
                <p:cNvSpPr/>
                <p:nvPr/>
              </p:nvSpPr>
              <p:spPr>
                <a:xfrm flipH="1">
                  <a:off x="4006" y="2782"/>
                  <a:ext cx="273" cy="1"/>
                </a:xfrm>
                <a:prstGeom prst="line">
                  <a:avLst/>
                </a:prstGeom>
                <a:ln w="14288" cap="flat" cmpd="sng">
                  <a:solidFill>
                    <a:srgbClr val="000000"/>
                  </a:solidFill>
                  <a:prstDash val="solid"/>
                  <a:headEnd type="none" w="med" len="med"/>
                  <a:tailEnd type="none" w="med" len="med"/>
                </a:ln>
              </p:spPr>
            </p:sp>
            <p:sp>
              <p:nvSpPr>
                <p:cNvPr id="44099" name="Freeform 178"/>
                <p:cNvSpPr/>
                <p:nvPr/>
              </p:nvSpPr>
              <p:spPr>
                <a:xfrm>
                  <a:off x="3947" y="2749"/>
                  <a:ext cx="62" cy="64"/>
                </a:xfrm>
                <a:custGeom>
                  <a:avLst/>
                  <a:gdLst>
                    <a:gd name="txL" fmla="*/ 0 w 62"/>
                    <a:gd name="txT" fmla="*/ 0 h 64"/>
                    <a:gd name="txR" fmla="*/ 62 w 62"/>
                    <a:gd name="txB" fmla="*/ 64 h 64"/>
                  </a:gdLst>
                  <a:ahLst/>
                  <a:cxnLst>
                    <a:cxn ang="0">
                      <a:pos x="62" y="0"/>
                    </a:cxn>
                    <a:cxn ang="0">
                      <a:pos x="0" y="33"/>
                    </a:cxn>
                    <a:cxn ang="0">
                      <a:pos x="62" y="64"/>
                    </a:cxn>
                    <a:cxn ang="0">
                      <a:pos x="62" y="0"/>
                    </a:cxn>
                  </a:cxnLst>
                  <a:rect l="txL" t="txT" r="txR" b="txB"/>
                  <a:pathLst>
                    <a:path w="62" h="64">
                      <a:moveTo>
                        <a:pt x="62" y="0"/>
                      </a:moveTo>
                      <a:lnTo>
                        <a:pt x="0" y="33"/>
                      </a:lnTo>
                      <a:lnTo>
                        <a:pt x="62" y="64"/>
                      </a:lnTo>
                      <a:lnTo>
                        <a:pt x="62" y="0"/>
                      </a:lnTo>
                      <a:close/>
                    </a:path>
                  </a:pathLst>
                </a:custGeom>
                <a:solidFill>
                  <a:srgbClr val="000000">
                    <a:alpha val="100000"/>
                  </a:srgbClr>
                </a:solidFill>
                <a:ln w="9525">
                  <a:noFill/>
                </a:ln>
              </p:spPr>
              <p:txBody>
                <a:bodyPr/>
                <a:p>
                  <a:endParaRPr lang="zh-CN" altLang="en-US"/>
                </a:p>
              </p:txBody>
            </p:sp>
          </p:grpSp>
          <p:grpSp>
            <p:nvGrpSpPr>
              <p:cNvPr id="44092" name="Group 179"/>
              <p:cNvGrpSpPr/>
              <p:nvPr/>
            </p:nvGrpSpPr>
            <p:grpSpPr>
              <a:xfrm>
                <a:off x="3947" y="2860"/>
                <a:ext cx="332" cy="63"/>
                <a:chOff x="3947" y="2860"/>
                <a:chExt cx="332" cy="63"/>
              </a:xfrm>
            </p:grpSpPr>
            <p:sp>
              <p:nvSpPr>
                <p:cNvPr id="44096" name="Line 180"/>
                <p:cNvSpPr/>
                <p:nvPr/>
              </p:nvSpPr>
              <p:spPr>
                <a:xfrm flipH="1">
                  <a:off x="4006" y="2892"/>
                  <a:ext cx="273" cy="1"/>
                </a:xfrm>
                <a:prstGeom prst="line">
                  <a:avLst/>
                </a:prstGeom>
                <a:ln w="14288" cap="flat" cmpd="sng">
                  <a:solidFill>
                    <a:srgbClr val="000000"/>
                  </a:solidFill>
                  <a:prstDash val="solid"/>
                  <a:headEnd type="none" w="med" len="med"/>
                  <a:tailEnd type="none" w="med" len="med"/>
                </a:ln>
              </p:spPr>
            </p:sp>
            <p:sp>
              <p:nvSpPr>
                <p:cNvPr id="44097" name="Freeform 181"/>
                <p:cNvSpPr/>
                <p:nvPr/>
              </p:nvSpPr>
              <p:spPr>
                <a:xfrm>
                  <a:off x="3947" y="2860"/>
                  <a:ext cx="62" cy="63"/>
                </a:xfrm>
                <a:custGeom>
                  <a:avLst/>
                  <a:gdLst>
                    <a:gd name="txL" fmla="*/ 0 w 62"/>
                    <a:gd name="txT" fmla="*/ 0 h 63"/>
                    <a:gd name="txR" fmla="*/ 62 w 62"/>
                    <a:gd name="txB" fmla="*/ 63 h 63"/>
                  </a:gdLst>
                  <a:ahLst/>
                  <a:cxnLst>
                    <a:cxn ang="0">
                      <a:pos x="62" y="0"/>
                    </a:cxn>
                    <a:cxn ang="0">
                      <a:pos x="0" y="32"/>
                    </a:cxn>
                    <a:cxn ang="0">
                      <a:pos x="62" y="63"/>
                    </a:cxn>
                    <a:cxn ang="0">
                      <a:pos x="62" y="0"/>
                    </a:cxn>
                  </a:cxnLst>
                  <a:rect l="txL" t="txT" r="txR" b="txB"/>
                  <a:pathLst>
                    <a:path w="62" h="63">
                      <a:moveTo>
                        <a:pt x="62" y="0"/>
                      </a:moveTo>
                      <a:lnTo>
                        <a:pt x="0" y="32"/>
                      </a:lnTo>
                      <a:lnTo>
                        <a:pt x="62" y="63"/>
                      </a:lnTo>
                      <a:lnTo>
                        <a:pt x="62" y="0"/>
                      </a:lnTo>
                      <a:close/>
                    </a:path>
                  </a:pathLst>
                </a:custGeom>
                <a:solidFill>
                  <a:srgbClr val="000000">
                    <a:alpha val="100000"/>
                  </a:srgbClr>
                </a:solidFill>
                <a:ln w="9525">
                  <a:noFill/>
                </a:ln>
              </p:spPr>
              <p:txBody>
                <a:bodyPr/>
                <a:p>
                  <a:endParaRPr lang="zh-CN" altLang="en-US"/>
                </a:p>
              </p:txBody>
            </p:sp>
          </p:grpSp>
          <p:grpSp>
            <p:nvGrpSpPr>
              <p:cNvPr id="44093" name="Group 182"/>
              <p:cNvGrpSpPr/>
              <p:nvPr/>
            </p:nvGrpSpPr>
            <p:grpSpPr>
              <a:xfrm>
                <a:off x="3947" y="2966"/>
                <a:ext cx="332" cy="64"/>
                <a:chOff x="3947" y="2966"/>
                <a:chExt cx="332" cy="64"/>
              </a:xfrm>
            </p:grpSpPr>
            <p:sp>
              <p:nvSpPr>
                <p:cNvPr id="44094" name="Line 183"/>
                <p:cNvSpPr/>
                <p:nvPr/>
              </p:nvSpPr>
              <p:spPr>
                <a:xfrm flipH="1">
                  <a:off x="4006" y="2999"/>
                  <a:ext cx="273" cy="1"/>
                </a:xfrm>
                <a:prstGeom prst="line">
                  <a:avLst/>
                </a:prstGeom>
                <a:ln w="14288" cap="flat" cmpd="sng">
                  <a:solidFill>
                    <a:srgbClr val="000000"/>
                  </a:solidFill>
                  <a:prstDash val="solid"/>
                  <a:headEnd type="none" w="med" len="med"/>
                  <a:tailEnd type="none" w="med" len="med"/>
                </a:ln>
              </p:spPr>
            </p:sp>
            <p:sp>
              <p:nvSpPr>
                <p:cNvPr id="44095" name="Freeform 184"/>
                <p:cNvSpPr/>
                <p:nvPr/>
              </p:nvSpPr>
              <p:spPr>
                <a:xfrm>
                  <a:off x="3947" y="2966"/>
                  <a:ext cx="62" cy="64"/>
                </a:xfrm>
                <a:custGeom>
                  <a:avLst/>
                  <a:gdLst>
                    <a:gd name="txL" fmla="*/ 0 w 62"/>
                    <a:gd name="txT" fmla="*/ 0 h 64"/>
                    <a:gd name="txR" fmla="*/ 62 w 62"/>
                    <a:gd name="txB" fmla="*/ 64 h 64"/>
                  </a:gdLst>
                  <a:ahLst/>
                  <a:cxnLst>
                    <a:cxn ang="0">
                      <a:pos x="62" y="0"/>
                    </a:cxn>
                    <a:cxn ang="0">
                      <a:pos x="0" y="33"/>
                    </a:cxn>
                    <a:cxn ang="0">
                      <a:pos x="62" y="64"/>
                    </a:cxn>
                    <a:cxn ang="0">
                      <a:pos x="62" y="0"/>
                    </a:cxn>
                  </a:cxnLst>
                  <a:rect l="txL" t="txT" r="txR" b="txB"/>
                  <a:pathLst>
                    <a:path w="62" h="64">
                      <a:moveTo>
                        <a:pt x="62" y="0"/>
                      </a:moveTo>
                      <a:lnTo>
                        <a:pt x="0" y="33"/>
                      </a:lnTo>
                      <a:lnTo>
                        <a:pt x="62" y="64"/>
                      </a:lnTo>
                      <a:lnTo>
                        <a:pt x="62" y="0"/>
                      </a:lnTo>
                      <a:close/>
                    </a:path>
                  </a:pathLst>
                </a:custGeom>
                <a:solidFill>
                  <a:srgbClr val="000000">
                    <a:alpha val="100000"/>
                  </a:srgbClr>
                </a:solidFill>
                <a:ln w="9525">
                  <a:noFill/>
                </a:ln>
              </p:spPr>
              <p:txBody>
                <a:bodyPr/>
                <a:p>
                  <a:endParaRPr lang="zh-CN" altLang="en-US"/>
                </a:p>
              </p:txBody>
            </p:sp>
          </p:grpSp>
        </p:grpSp>
        <p:sp>
          <p:nvSpPr>
            <p:cNvPr id="44077" name="Rectangle 185"/>
            <p:cNvSpPr/>
            <p:nvPr/>
          </p:nvSpPr>
          <p:spPr>
            <a:xfrm>
              <a:off x="4350" y="2089"/>
              <a:ext cx="388" cy="1144"/>
            </a:xfrm>
            <a:prstGeom prst="rect">
              <a:avLst/>
            </a:prstGeom>
            <a:noFill/>
            <a:ln w="9525">
              <a:noFill/>
            </a:ln>
          </p:spPr>
          <p:txBody>
            <a:bodyPr/>
            <a:p>
              <a:endParaRPr lang="zh-CN" altLang="en-US" dirty="0">
                <a:latin typeface="Arial" panose="020B0604020202020204" pitchFamily="34" charset="0"/>
              </a:endParaRPr>
            </a:p>
          </p:txBody>
        </p:sp>
        <p:sp>
          <p:nvSpPr>
            <p:cNvPr id="44078" name="Rectangle 186"/>
            <p:cNvSpPr/>
            <p:nvPr/>
          </p:nvSpPr>
          <p:spPr>
            <a:xfrm rot="5400000">
              <a:off x="4171" y="2603"/>
              <a:ext cx="804" cy="119"/>
            </a:xfrm>
            <a:prstGeom prst="rect">
              <a:avLst/>
            </a:prstGeom>
            <a:noFill/>
            <a:ln w="9525">
              <a:noFill/>
            </a:ln>
          </p:spPr>
          <p:txBody>
            <a:bodyPr wrap="none" lIns="0" tIns="0" rIns="0" bIns="0">
              <a:spAutoFit/>
            </a:bodyPr>
            <a:p>
              <a:r>
                <a:rPr lang="zh-CN" altLang="en-US" sz="1400" b="1" dirty="0">
                  <a:solidFill>
                    <a:srgbClr val="FFFC25"/>
                  </a:solidFill>
                  <a:latin typeface="宋体" panose="02010600030101010101" pitchFamily="2" charset="-122"/>
                </a:rPr>
                <a:t>可屏蔽中断请求</a:t>
              </a:r>
              <a:endParaRPr lang="zh-CN" altLang="en-US" sz="2400" b="1" dirty="0">
                <a:solidFill>
                  <a:srgbClr val="FFFC25"/>
                </a:solidFill>
                <a:latin typeface="Times New Roman" panose="02020603050405020304" pitchFamily="18" charset="0"/>
              </a:endParaRPr>
            </a:p>
          </p:txBody>
        </p:sp>
        <p:sp>
          <p:nvSpPr>
            <p:cNvPr id="44079" name="Freeform 187"/>
            <p:cNvSpPr/>
            <p:nvPr/>
          </p:nvSpPr>
          <p:spPr>
            <a:xfrm>
              <a:off x="4248" y="2181"/>
              <a:ext cx="213" cy="905"/>
            </a:xfrm>
            <a:custGeom>
              <a:avLst/>
              <a:gdLst>
                <a:gd name="txL" fmla="*/ 0 w 213"/>
                <a:gd name="txT" fmla="*/ 0 h 905"/>
                <a:gd name="txR" fmla="*/ 213 w 213"/>
                <a:gd name="txB" fmla="*/ 905 h 905"/>
              </a:gdLst>
              <a:ahLst/>
              <a:cxnLst>
                <a:cxn ang="0">
                  <a:pos x="0" y="0"/>
                </a:cxn>
                <a:cxn ang="0">
                  <a:pos x="22" y="1"/>
                </a:cxn>
                <a:cxn ang="0">
                  <a:pos x="41" y="6"/>
                </a:cxn>
                <a:cxn ang="0">
                  <a:pos x="59" y="13"/>
                </a:cxn>
                <a:cxn ang="0">
                  <a:pos x="75" y="22"/>
                </a:cxn>
                <a:cxn ang="0">
                  <a:pos x="89" y="34"/>
                </a:cxn>
                <a:cxn ang="0">
                  <a:pos x="98" y="47"/>
                </a:cxn>
                <a:cxn ang="0">
                  <a:pos x="105" y="60"/>
                </a:cxn>
                <a:cxn ang="0">
                  <a:pos x="106" y="77"/>
                </a:cxn>
                <a:cxn ang="0">
                  <a:pos x="106" y="367"/>
                </a:cxn>
                <a:cxn ang="0">
                  <a:pos x="108" y="384"/>
                </a:cxn>
                <a:cxn ang="0">
                  <a:pos x="115" y="397"/>
                </a:cxn>
                <a:cxn ang="0">
                  <a:pos x="124" y="410"/>
                </a:cxn>
                <a:cxn ang="0">
                  <a:pos x="137" y="422"/>
                </a:cxn>
                <a:cxn ang="0">
                  <a:pos x="154" y="431"/>
                </a:cxn>
                <a:cxn ang="0">
                  <a:pos x="171" y="438"/>
                </a:cxn>
                <a:cxn ang="0">
                  <a:pos x="190" y="443"/>
                </a:cxn>
                <a:cxn ang="0">
                  <a:pos x="213" y="444"/>
                </a:cxn>
                <a:cxn ang="0">
                  <a:pos x="190" y="446"/>
                </a:cxn>
                <a:cxn ang="0">
                  <a:pos x="171" y="450"/>
                </a:cxn>
                <a:cxn ang="0">
                  <a:pos x="154" y="457"/>
                </a:cxn>
                <a:cxn ang="0">
                  <a:pos x="137" y="466"/>
                </a:cxn>
                <a:cxn ang="0">
                  <a:pos x="124" y="477"/>
                </a:cxn>
                <a:cxn ang="0">
                  <a:pos x="115" y="490"/>
                </a:cxn>
                <a:cxn ang="0">
                  <a:pos x="108" y="505"/>
                </a:cxn>
                <a:cxn ang="0">
                  <a:pos x="106" y="519"/>
                </a:cxn>
                <a:cxn ang="0">
                  <a:pos x="106" y="829"/>
                </a:cxn>
                <a:cxn ang="0">
                  <a:pos x="105" y="844"/>
                </a:cxn>
                <a:cxn ang="0">
                  <a:pos x="98" y="859"/>
                </a:cxn>
                <a:cxn ang="0">
                  <a:pos x="89" y="871"/>
                </a:cxn>
                <a:cxn ang="0">
                  <a:pos x="75" y="883"/>
                </a:cxn>
                <a:cxn ang="0">
                  <a:pos x="59" y="891"/>
                </a:cxn>
                <a:cxn ang="0">
                  <a:pos x="41" y="899"/>
                </a:cxn>
                <a:cxn ang="0">
                  <a:pos x="22" y="903"/>
                </a:cxn>
                <a:cxn ang="0">
                  <a:pos x="0" y="905"/>
                </a:cxn>
              </a:cxnLst>
              <a:rect l="txL" t="txT" r="txR" b="txB"/>
              <a:pathLst>
                <a:path w="213" h="905">
                  <a:moveTo>
                    <a:pt x="0" y="0"/>
                  </a:moveTo>
                  <a:lnTo>
                    <a:pt x="22" y="1"/>
                  </a:lnTo>
                  <a:lnTo>
                    <a:pt x="41" y="6"/>
                  </a:lnTo>
                  <a:lnTo>
                    <a:pt x="59" y="13"/>
                  </a:lnTo>
                  <a:lnTo>
                    <a:pt x="75" y="22"/>
                  </a:lnTo>
                  <a:lnTo>
                    <a:pt x="89" y="34"/>
                  </a:lnTo>
                  <a:lnTo>
                    <a:pt x="98" y="47"/>
                  </a:lnTo>
                  <a:lnTo>
                    <a:pt x="105" y="60"/>
                  </a:lnTo>
                  <a:lnTo>
                    <a:pt x="106" y="77"/>
                  </a:lnTo>
                  <a:lnTo>
                    <a:pt x="106" y="367"/>
                  </a:lnTo>
                  <a:lnTo>
                    <a:pt x="108" y="384"/>
                  </a:lnTo>
                  <a:lnTo>
                    <a:pt x="115" y="397"/>
                  </a:lnTo>
                  <a:lnTo>
                    <a:pt x="124" y="410"/>
                  </a:lnTo>
                  <a:lnTo>
                    <a:pt x="137" y="422"/>
                  </a:lnTo>
                  <a:lnTo>
                    <a:pt x="154" y="431"/>
                  </a:lnTo>
                  <a:lnTo>
                    <a:pt x="171" y="438"/>
                  </a:lnTo>
                  <a:lnTo>
                    <a:pt x="190" y="443"/>
                  </a:lnTo>
                  <a:lnTo>
                    <a:pt x="213" y="444"/>
                  </a:lnTo>
                  <a:lnTo>
                    <a:pt x="190" y="446"/>
                  </a:lnTo>
                  <a:lnTo>
                    <a:pt x="171" y="450"/>
                  </a:lnTo>
                  <a:lnTo>
                    <a:pt x="154" y="457"/>
                  </a:lnTo>
                  <a:lnTo>
                    <a:pt x="137" y="466"/>
                  </a:lnTo>
                  <a:lnTo>
                    <a:pt x="124" y="477"/>
                  </a:lnTo>
                  <a:lnTo>
                    <a:pt x="115" y="490"/>
                  </a:lnTo>
                  <a:lnTo>
                    <a:pt x="108" y="505"/>
                  </a:lnTo>
                  <a:lnTo>
                    <a:pt x="106" y="519"/>
                  </a:lnTo>
                  <a:lnTo>
                    <a:pt x="106" y="829"/>
                  </a:lnTo>
                  <a:lnTo>
                    <a:pt x="105" y="844"/>
                  </a:lnTo>
                  <a:lnTo>
                    <a:pt x="98" y="859"/>
                  </a:lnTo>
                  <a:lnTo>
                    <a:pt x="89" y="871"/>
                  </a:lnTo>
                  <a:lnTo>
                    <a:pt x="75" y="883"/>
                  </a:lnTo>
                  <a:lnTo>
                    <a:pt x="59" y="891"/>
                  </a:lnTo>
                  <a:lnTo>
                    <a:pt x="41" y="899"/>
                  </a:lnTo>
                  <a:lnTo>
                    <a:pt x="22" y="903"/>
                  </a:lnTo>
                  <a:lnTo>
                    <a:pt x="0" y="905"/>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44080" name="Rectangle 188"/>
            <p:cNvSpPr/>
            <p:nvPr/>
          </p:nvSpPr>
          <p:spPr>
            <a:xfrm>
              <a:off x="1204" y="2910"/>
              <a:ext cx="877" cy="279"/>
            </a:xfrm>
            <a:prstGeom prst="rect">
              <a:avLst/>
            </a:prstGeom>
            <a:solidFill>
              <a:srgbClr val="FFFFFF"/>
            </a:solidFill>
            <a:ln w="14288"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44081" name="Rectangle 189"/>
            <p:cNvSpPr/>
            <p:nvPr/>
          </p:nvSpPr>
          <p:spPr>
            <a:xfrm>
              <a:off x="1378" y="2975"/>
              <a:ext cx="245" cy="136"/>
            </a:xfrm>
            <a:prstGeom prst="rect">
              <a:avLst/>
            </a:prstGeom>
            <a:noFill/>
            <a:ln w="9525">
              <a:noFill/>
            </a:ln>
          </p:spPr>
          <p:txBody>
            <a:bodyPr wrap="none" lIns="0" tIns="0" rIns="0" bIns="0">
              <a:spAutoFit/>
            </a:bodyPr>
            <a:p>
              <a:r>
                <a:rPr lang="en-US" altLang="zh-CN" sz="1400" b="1" dirty="0">
                  <a:solidFill>
                    <a:srgbClr val="000000"/>
                  </a:solidFill>
                  <a:latin typeface="宋体" panose="02010600030101010101" pitchFamily="2" charset="-122"/>
                </a:rPr>
                <a:t>INT n</a:t>
              </a:r>
              <a:endParaRPr lang="en-US" altLang="zh-CN" sz="2400" b="1" dirty="0">
                <a:latin typeface="Times New Roman" panose="02020603050405020304" pitchFamily="18" charset="0"/>
              </a:endParaRPr>
            </a:p>
          </p:txBody>
        </p:sp>
        <p:sp>
          <p:nvSpPr>
            <p:cNvPr id="44082" name="Rectangle 190"/>
            <p:cNvSpPr/>
            <p:nvPr/>
          </p:nvSpPr>
          <p:spPr>
            <a:xfrm>
              <a:off x="1684" y="2975"/>
              <a:ext cx="196" cy="136"/>
            </a:xfrm>
            <a:prstGeom prst="rect">
              <a:avLst/>
            </a:prstGeom>
            <a:noFill/>
            <a:ln w="9525">
              <a:noFill/>
            </a:ln>
          </p:spPr>
          <p:txBody>
            <a:bodyPr wrap="none" lIns="0" tIns="0" rIns="0" bIns="0">
              <a:spAutoFit/>
            </a:bodyPr>
            <a:p>
              <a:r>
                <a:rPr lang="zh-CN" altLang="en-US" sz="1400" b="1" dirty="0">
                  <a:solidFill>
                    <a:srgbClr val="000000"/>
                  </a:solidFill>
                  <a:latin typeface="宋体" panose="02010600030101010101" pitchFamily="2" charset="-122"/>
                </a:rPr>
                <a:t>指令</a:t>
              </a:r>
              <a:endParaRPr lang="zh-CN" altLang="en-US" sz="2400" b="1" dirty="0">
                <a:latin typeface="Times New Roman" panose="02020603050405020304" pitchFamily="18" charset="0"/>
              </a:endParaRPr>
            </a:p>
          </p:txBody>
        </p:sp>
        <p:grpSp>
          <p:nvGrpSpPr>
            <p:cNvPr id="44083" name="Group 191"/>
            <p:cNvGrpSpPr/>
            <p:nvPr/>
          </p:nvGrpSpPr>
          <p:grpSpPr>
            <a:xfrm>
              <a:off x="2081" y="2677"/>
              <a:ext cx="249" cy="63"/>
              <a:chOff x="2081" y="2677"/>
              <a:chExt cx="249" cy="63"/>
            </a:xfrm>
          </p:grpSpPr>
          <p:sp>
            <p:nvSpPr>
              <p:cNvPr id="44084" name="Line 192"/>
              <p:cNvSpPr/>
              <p:nvPr/>
            </p:nvSpPr>
            <p:spPr>
              <a:xfrm>
                <a:off x="2081" y="2708"/>
                <a:ext cx="156" cy="1"/>
              </a:xfrm>
              <a:prstGeom prst="line">
                <a:avLst/>
              </a:prstGeom>
              <a:ln w="14288" cap="flat" cmpd="sng">
                <a:solidFill>
                  <a:srgbClr val="000000"/>
                </a:solidFill>
                <a:prstDash val="solid"/>
                <a:headEnd type="none" w="med" len="med"/>
                <a:tailEnd type="none" w="med" len="med"/>
              </a:ln>
            </p:spPr>
          </p:sp>
          <p:sp>
            <p:nvSpPr>
              <p:cNvPr id="44085" name="Freeform 193"/>
              <p:cNvSpPr/>
              <p:nvPr/>
            </p:nvSpPr>
            <p:spPr>
              <a:xfrm>
                <a:off x="2234" y="2677"/>
                <a:ext cx="96" cy="63"/>
              </a:xfrm>
              <a:custGeom>
                <a:avLst/>
                <a:gdLst>
                  <a:gd name="txL" fmla="*/ 0 w 96"/>
                  <a:gd name="txT" fmla="*/ 0 h 63"/>
                  <a:gd name="txR" fmla="*/ 96 w 96"/>
                  <a:gd name="txB" fmla="*/ 63 h 63"/>
                </a:gdLst>
                <a:ahLst/>
                <a:cxnLst>
                  <a:cxn ang="0">
                    <a:pos x="0" y="63"/>
                  </a:cxn>
                  <a:cxn ang="0">
                    <a:pos x="96" y="31"/>
                  </a:cxn>
                  <a:cxn ang="0">
                    <a:pos x="0" y="0"/>
                  </a:cxn>
                  <a:cxn ang="0">
                    <a:pos x="0" y="63"/>
                  </a:cxn>
                </a:cxnLst>
                <a:rect l="txL" t="txT" r="txR" b="txB"/>
                <a:pathLst>
                  <a:path w="96" h="63">
                    <a:moveTo>
                      <a:pt x="0" y="63"/>
                    </a:moveTo>
                    <a:lnTo>
                      <a:pt x="96" y="31"/>
                    </a:lnTo>
                    <a:lnTo>
                      <a:pt x="0" y="0"/>
                    </a:lnTo>
                    <a:lnTo>
                      <a:pt x="0" y="63"/>
                    </a:lnTo>
                    <a:close/>
                  </a:path>
                </a:pathLst>
              </a:custGeom>
              <a:solidFill>
                <a:srgbClr val="000000">
                  <a:alpha val="100000"/>
                </a:srgbClr>
              </a:solidFill>
              <a:ln w="9525">
                <a:noFill/>
              </a:ln>
            </p:spPr>
            <p:txBody>
              <a:bodyPr/>
              <a:p>
                <a:endParaRPr lang="zh-CN" altLang="en-US"/>
              </a:p>
            </p:txBody>
          </p:sp>
        </p:grpSp>
      </p:grpSp>
      <p:sp>
        <p:nvSpPr>
          <p:cNvPr id="44037" name="Text Box 194"/>
          <p:cNvSpPr txBox="1"/>
          <p:nvPr/>
        </p:nvSpPr>
        <p:spPr>
          <a:xfrm>
            <a:off x="1600200" y="1828800"/>
            <a:ext cx="2971800" cy="457200"/>
          </a:xfrm>
          <a:prstGeom prst="rect">
            <a:avLst/>
          </a:prstGeom>
          <a:noFill/>
          <a:ln w="9525">
            <a:noFill/>
          </a:ln>
        </p:spPr>
        <p:txBody>
          <a:bodyPr>
            <a:spAutoFit/>
          </a:bodyPr>
          <a:p>
            <a:pPr algn="ctr">
              <a:spcBef>
                <a:spcPct val="50000"/>
              </a:spcBef>
            </a:pPr>
            <a:r>
              <a:rPr lang="zh-CN" altLang="en-US" sz="2400" b="1" dirty="0">
                <a:latin typeface="Times New Roman" panose="02020603050405020304" pitchFamily="18" charset="0"/>
              </a:rPr>
              <a:t>内部中断</a:t>
            </a:r>
            <a:endParaRPr lang="zh-CN" altLang="en-US" sz="2400" b="1" dirty="0">
              <a:latin typeface="Times New Roman" panose="02020603050405020304" pitchFamily="18" charset="0"/>
            </a:endParaRPr>
          </a:p>
        </p:txBody>
      </p:sp>
      <p:sp>
        <p:nvSpPr>
          <p:cNvPr id="44038" name="Text Box 195"/>
          <p:cNvSpPr txBox="1"/>
          <p:nvPr/>
        </p:nvSpPr>
        <p:spPr>
          <a:xfrm>
            <a:off x="4876800" y="1828800"/>
            <a:ext cx="2971800" cy="457200"/>
          </a:xfrm>
          <a:prstGeom prst="rect">
            <a:avLst/>
          </a:prstGeom>
          <a:noFill/>
          <a:ln w="9525">
            <a:noFill/>
          </a:ln>
        </p:spPr>
        <p:txBody>
          <a:bodyPr>
            <a:spAutoFit/>
          </a:bodyPr>
          <a:p>
            <a:pPr algn="ctr">
              <a:spcBef>
                <a:spcPct val="50000"/>
              </a:spcBef>
            </a:pPr>
            <a:r>
              <a:rPr lang="zh-CN" altLang="en-US" sz="2400" b="1" dirty="0">
                <a:latin typeface="Times New Roman" panose="02020603050405020304" pitchFamily="18" charset="0"/>
              </a:rPr>
              <a:t>外部中断</a:t>
            </a:r>
            <a:endParaRPr lang="zh-CN" altLang="en-US" sz="2400" b="1" dirty="0">
              <a:latin typeface="Times New Roman" panose="02020603050405020304" pitchFamily="18" charset="0"/>
            </a:endParaRPr>
          </a:p>
        </p:txBody>
      </p:sp>
      <p:sp>
        <p:nvSpPr>
          <p:cNvPr id="44039" name="Line 196"/>
          <p:cNvSpPr/>
          <p:nvPr/>
        </p:nvSpPr>
        <p:spPr>
          <a:xfrm>
            <a:off x="5486400" y="1676400"/>
            <a:ext cx="0" cy="4572000"/>
          </a:xfrm>
          <a:prstGeom prst="line">
            <a:avLst/>
          </a:prstGeom>
          <a:ln w="9525" cap="flat" cmpd="sng">
            <a:solidFill>
              <a:schemeClr val="tx1"/>
            </a:solidFill>
            <a:prstDash val="dash"/>
            <a:headEnd type="none" w="med" len="med"/>
            <a:tailEnd type="non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9" name="矩形 8"/>
          <p:cNvSpPr/>
          <p:nvPr/>
        </p:nvSpPr>
        <p:spPr>
          <a:xfrm>
            <a:off x="827088" y="620395"/>
            <a:ext cx="7705725" cy="831850"/>
          </a:xfrm>
          <a:prstGeom prst="rect">
            <a:avLst/>
          </a:prstGeom>
          <a:noFill/>
          <a:ln w="9525">
            <a:noFill/>
          </a:ln>
        </p:spPr>
        <p:txBody>
          <a:bodyPr>
            <a:spAutoFit/>
          </a:bodyPr>
          <a:p>
            <a:r>
              <a:rPr lang="en-US" altLang="zh-CN" sz="2400" dirty="0">
                <a:latin typeface="Arial" panose="020B0604020202020204" pitchFamily="34" charset="0"/>
              </a:rPr>
              <a:t>8086/8088</a:t>
            </a:r>
            <a:r>
              <a:rPr lang="zh-CN" altLang="en-US" sz="2400" dirty="0">
                <a:latin typeface="Arial" panose="020B0604020202020204" pitchFamily="34" charset="0"/>
              </a:rPr>
              <a:t>有两条中断请求信号线</a:t>
            </a:r>
            <a:r>
              <a:rPr lang="zh-CN" altLang="zh-CN" sz="2400" dirty="0">
                <a:latin typeface="Arial" panose="020B0604020202020204" pitchFamily="34" charset="0"/>
              </a:rPr>
              <a:t>——</a:t>
            </a:r>
            <a:r>
              <a:rPr lang="en-US" altLang="zh-CN" sz="2400" dirty="0">
                <a:solidFill>
                  <a:srgbClr val="FF0000"/>
                </a:solidFill>
                <a:latin typeface="Arial" panose="020B0604020202020204" pitchFamily="34" charset="0"/>
              </a:rPr>
              <a:t>INTR</a:t>
            </a:r>
            <a:r>
              <a:rPr lang="zh-CN" altLang="en-US" sz="2400" dirty="0">
                <a:latin typeface="Arial" panose="020B0604020202020204" pitchFamily="34" charset="0"/>
              </a:rPr>
              <a:t>和</a:t>
            </a:r>
            <a:r>
              <a:rPr lang="en-US" altLang="zh-CN" sz="2400" dirty="0">
                <a:solidFill>
                  <a:srgbClr val="FF0000"/>
                </a:solidFill>
                <a:latin typeface="Arial" panose="020B0604020202020204" pitchFamily="34" charset="0"/>
              </a:rPr>
              <a:t>NMI</a:t>
            </a:r>
            <a:r>
              <a:rPr lang="zh-CN" altLang="en-US" sz="2400" dirty="0">
                <a:latin typeface="Arial" panose="020B0604020202020204" pitchFamily="34" charset="0"/>
              </a:rPr>
              <a:t>，即可屏蔽中断和不可屏蔽中断</a:t>
            </a:r>
            <a:endParaRPr lang="zh-CN" altLang="zh-CN" sz="2400" dirty="0">
              <a:latin typeface="Arial" panose="020B0604020202020204" pitchFamily="34" charset="0"/>
            </a:endParaRPr>
          </a:p>
        </p:txBody>
      </p:sp>
      <p:sp>
        <p:nvSpPr>
          <p:cNvPr id="41989" name="矩形 11"/>
          <p:cNvSpPr/>
          <p:nvPr/>
        </p:nvSpPr>
        <p:spPr>
          <a:xfrm>
            <a:off x="755650" y="1771968"/>
            <a:ext cx="7993063" cy="2306955"/>
          </a:xfrm>
          <a:prstGeom prst="rect">
            <a:avLst/>
          </a:prstGeom>
          <a:noFill/>
          <a:ln w="9525">
            <a:noFill/>
          </a:ln>
        </p:spPr>
        <p:txBody>
          <a:bodyPr>
            <a:spAutoFit/>
          </a:bodyPr>
          <a:p>
            <a:r>
              <a:rPr lang="en-US" altLang="zh-CN" sz="2400" b="1" u="sng" dirty="0">
                <a:solidFill>
                  <a:srgbClr val="FFFC25"/>
                </a:solidFill>
                <a:latin typeface="Arial" panose="020B0604020202020204" pitchFamily="34" charset="0"/>
              </a:rPr>
              <a:t>1</a:t>
            </a:r>
            <a:r>
              <a:rPr lang="zh-CN" altLang="en-US" sz="2400" b="1" u="sng" dirty="0">
                <a:solidFill>
                  <a:srgbClr val="FFFC25"/>
                </a:solidFill>
                <a:latin typeface="Arial" panose="020B0604020202020204" pitchFamily="34" charset="0"/>
              </a:rPr>
              <a:t>、可屏蔽中断</a:t>
            </a:r>
            <a:r>
              <a:rPr lang="en-US" altLang="zh-CN" sz="2400" b="1" u="sng" dirty="0">
                <a:solidFill>
                  <a:srgbClr val="FFFC25"/>
                </a:solidFill>
                <a:latin typeface="Arial" panose="020B0604020202020204" pitchFamily="34" charset="0"/>
              </a:rPr>
              <a:t>INTR</a:t>
            </a:r>
            <a:endParaRPr lang="en-US" altLang="zh-CN" sz="2400" b="1" u="sng" dirty="0">
              <a:solidFill>
                <a:srgbClr val="FFFC25"/>
              </a:solidFill>
              <a:latin typeface="Arial" panose="020B0604020202020204" pitchFamily="34" charset="0"/>
            </a:endParaRPr>
          </a:p>
          <a:p>
            <a:r>
              <a:rPr lang="zh-CN" altLang="en-US" sz="2400" dirty="0">
                <a:latin typeface="Arial" panose="020B0604020202020204" pitchFamily="34" charset="0"/>
              </a:rPr>
              <a:t>当</a:t>
            </a:r>
            <a:r>
              <a:rPr lang="en-US" altLang="zh-CN" sz="2400" dirty="0">
                <a:latin typeface="Arial" panose="020B0604020202020204" pitchFamily="34" charset="0"/>
              </a:rPr>
              <a:t>INTR</a:t>
            </a:r>
            <a:r>
              <a:rPr lang="zh-CN" altLang="en-US" sz="2400" dirty="0">
                <a:latin typeface="Arial" panose="020B0604020202020204" pitchFamily="34" charset="0"/>
              </a:rPr>
              <a:t>信号为高电平时</a:t>
            </a:r>
            <a:endParaRPr lang="en-US" altLang="zh-CN" sz="2400" dirty="0">
              <a:latin typeface="Arial" panose="020B0604020202020204" pitchFamily="34" charset="0"/>
            </a:endParaRPr>
          </a:p>
          <a:p>
            <a:pPr>
              <a:buFont typeface="Wingdings" panose="05000000000000000000" pitchFamily="2" charset="2"/>
              <a:buChar char="u"/>
            </a:pPr>
            <a:r>
              <a:rPr lang="zh-CN" altLang="en-US" sz="2400" dirty="0">
                <a:latin typeface="Arial" panose="020B0604020202020204" pitchFamily="34" charset="0"/>
              </a:rPr>
              <a:t>如果</a:t>
            </a:r>
            <a:r>
              <a:rPr lang="en-US" altLang="zh-CN" sz="2400" b="1" u="sng" dirty="0">
                <a:solidFill>
                  <a:srgbClr val="66FFFF"/>
                </a:solidFill>
                <a:latin typeface="Arial" panose="020B0604020202020204" pitchFamily="34" charset="0"/>
              </a:rPr>
              <a:t>IF=0</a:t>
            </a:r>
            <a:r>
              <a:rPr lang="zh-CN" altLang="en-US" sz="2400" dirty="0">
                <a:latin typeface="Arial" panose="020B0604020202020204" pitchFamily="34" charset="0"/>
              </a:rPr>
              <a:t>，则</a:t>
            </a:r>
            <a:r>
              <a:rPr lang="en-US" altLang="zh-CN" sz="2400" dirty="0">
                <a:latin typeface="Arial" panose="020B0604020202020204" pitchFamily="34" charset="0"/>
              </a:rPr>
              <a:t>INTR</a:t>
            </a:r>
            <a:r>
              <a:rPr lang="zh-CN" altLang="en-US" sz="2400" dirty="0">
                <a:latin typeface="Arial" panose="020B0604020202020204" pitchFamily="34" charset="0"/>
              </a:rPr>
              <a:t>引脚上的中断请求被屏蔽，</a:t>
            </a:r>
            <a:r>
              <a:rPr lang="en-US" altLang="zh-CN" sz="2400" dirty="0">
                <a:latin typeface="Arial" panose="020B0604020202020204" pitchFamily="34" charset="0"/>
              </a:rPr>
              <a:t>CPU</a:t>
            </a:r>
            <a:r>
              <a:rPr lang="zh-CN" altLang="en-US" sz="2400" dirty="0">
                <a:latin typeface="Arial" panose="020B0604020202020204" pitchFamily="34" charset="0"/>
              </a:rPr>
              <a:t>将不响应此中断请求而继续执行下一条指令。</a:t>
            </a:r>
            <a:endParaRPr lang="en-US" altLang="zh-CN" sz="2400" dirty="0">
              <a:latin typeface="Arial" panose="020B0604020202020204" pitchFamily="34" charset="0"/>
            </a:endParaRPr>
          </a:p>
          <a:p>
            <a:pPr>
              <a:buFont typeface="Wingdings" panose="05000000000000000000" pitchFamily="2" charset="2"/>
              <a:buChar char="u"/>
            </a:pPr>
            <a:r>
              <a:rPr lang="zh-CN" altLang="en-US" sz="2400" dirty="0">
                <a:latin typeface="Arial" panose="020B0604020202020204" pitchFamily="34" charset="0"/>
              </a:rPr>
              <a:t>如果</a:t>
            </a:r>
            <a:r>
              <a:rPr lang="en-US" altLang="zh-CN" sz="2400" b="1" u="sng" dirty="0">
                <a:solidFill>
                  <a:srgbClr val="66FFFF"/>
                </a:solidFill>
                <a:latin typeface="Arial" panose="020B0604020202020204" pitchFamily="34" charset="0"/>
              </a:rPr>
              <a:t>IF=1</a:t>
            </a:r>
            <a:r>
              <a:rPr lang="zh-CN" altLang="en-US" sz="2400" dirty="0">
                <a:latin typeface="Arial" panose="020B0604020202020204" pitchFamily="34" charset="0"/>
              </a:rPr>
              <a:t>，</a:t>
            </a:r>
            <a:r>
              <a:rPr lang="en-US" altLang="zh-CN" sz="2400" dirty="0">
                <a:latin typeface="Arial" panose="020B0604020202020204" pitchFamily="34" charset="0"/>
              </a:rPr>
              <a:t>CPU</a:t>
            </a:r>
            <a:r>
              <a:rPr lang="zh-CN" altLang="en-US" sz="2400" dirty="0">
                <a:latin typeface="Arial" panose="020B0604020202020204" pitchFamily="34" charset="0"/>
              </a:rPr>
              <a:t>在完成正在执行的指令后，响应该中断请求，并进行中断处理。</a:t>
            </a:r>
            <a:endParaRPr lang="zh-CN" altLang="zh-CN" dirty="0">
              <a:latin typeface="Arial" panose="020B0604020202020204" pitchFamily="34" charset="0"/>
            </a:endParaRPr>
          </a:p>
        </p:txBody>
      </p:sp>
      <p:sp>
        <p:nvSpPr>
          <p:cNvPr id="2" name="文本框 1"/>
          <p:cNvSpPr txBox="1"/>
          <p:nvPr/>
        </p:nvSpPr>
        <p:spPr>
          <a:xfrm>
            <a:off x="659765" y="4436745"/>
            <a:ext cx="7873365" cy="1938020"/>
          </a:xfrm>
          <a:prstGeom prst="rect">
            <a:avLst/>
          </a:prstGeom>
          <a:noFill/>
        </p:spPr>
        <p:txBody>
          <a:bodyPr wrap="square" rtlCol="0" anchor="t">
            <a:spAutoFit/>
          </a:bodyPr>
          <a:p>
            <a:pPr>
              <a:buFont typeface="Wingdings" panose="05000000000000000000" pitchFamily="2" charset="2"/>
              <a:buChar char="u"/>
            </a:pPr>
            <a:r>
              <a:rPr lang="en-US" altLang="zh-CN" sz="2400" b="1" dirty="0">
                <a:solidFill>
                  <a:srgbClr val="FF0000"/>
                </a:solidFill>
                <a:sym typeface="+mn-ea"/>
              </a:rPr>
              <a:t>“</a:t>
            </a:r>
            <a:r>
              <a:rPr lang="zh-CN" altLang="en-US" sz="2400" b="1" dirty="0">
                <a:solidFill>
                  <a:srgbClr val="FF0000"/>
                </a:solidFill>
                <a:sym typeface="+mn-ea"/>
              </a:rPr>
              <a:t>屏蔽</a:t>
            </a:r>
            <a:r>
              <a:rPr lang="en-US" altLang="zh-CN" sz="2400" b="1" dirty="0">
                <a:solidFill>
                  <a:srgbClr val="FF0000"/>
                </a:solidFill>
                <a:sym typeface="+mn-ea"/>
              </a:rPr>
              <a:t>”</a:t>
            </a:r>
            <a:r>
              <a:rPr lang="zh-CN" altLang="en-US" sz="2400" b="1" dirty="0">
                <a:solidFill>
                  <a:srgbClr val="FF0000"/>
                </a:solidFill>
                <a:sym typeface="+mn-ea"/>
              </a:rPr>
              <a:t>的区别：</a:t>
            </a:r>
            <a:endParaRPr lang="zh-CN" altLang="en-US" sz="2400" b="1" dirty="0">
              <a:solidFill>
                <a:srgbClr val="FF0000"/>
              </a:solidFill>
              <a:latin typeface="Arial" panose="020B0604020202020204" pitchFamily="34" charset="0"/>
            </a:endParaRPr>
          </a:p>
          <a:p>
            <a:pPr>
              <a:buFont typeface="Wingdings" panose="05000000000000000000" pitchFamily="2" charset="2"/>
            </a:pPr>
            <a:r>
              <a:rPr lang="en-US" altLang="zh-CN" sz="2400" dirty="0">
                <a:sym typeface="+mn-ea"/>
              </a:rPr>
              <a:t>1</a:t>
            </a:r>
            <a:r>
              <a:rPr lang="zh-CN" altLang="en-US" sz="2400" dirty="0">
                <a:sym typeface="+mn-ea"/>
              </a:rPr>
              <a:t>）中断允许标志</a:t>
            </a:r>
            <a:r>
              <a:rPr lang="en-US" altLang="zh-CN" sz="2400" dirty="0">
                <a:sym typeface="+mn-ea"/>
              </a:rPr>
              <a:t>IF</a:t>
            </a:r>
            <a:r>
              <a:rPr lang="zh-CN" altLang="en-US" sz="2400" dirty="0">
                <a:sym typeface="+mn-ea"/>
              </a:rPr>
              <a:t>可以用指令</a:t>
            </a:r>
            <a:r>
              <a:rPr lang="en-US" altLang="zh-CN" sz="2400" dirty="0">
                <a:sym typeface="+mn-ea"/>
              </a:rPr>
              <a:t>STI</a:t>
            </a:r>
            <a:r>
              <a:rPr lang="zh-CN" altLang="en-US" sz="2400" dirty="0">
                <a:sym typeface="+mn-ea"/>
              </a:rPr>
              <a:t>来置</a:t>
            </a:r>
            <a:r>
              <a:rPr lang="en-US" altLang="zh-CN" sz="2400" dirty="0">
                <a:sym typeface="+mn-ea"/>
              </a:rPr>
              <a:t>1</a:t>
            </a:r>
            <a:r>
              <a:rPr lang="zh-CN" altLang="en-US" sz="2400" dirty="0">
                <a:sym typeface="+mn-ea"/>
              </a:rPr>
              <a:t>或者用</a:t>
            </a:r>
            <a:r>
              <a:rPr lang="en-US" altLang="zh-CN" sz="2400" dirty="0">
                <a:sym typeface="+mn-ea"/>
              </a:rPr>
              <a:t>CLI</a:t>
            </a:r>
            <a:r>
              <a:rPr lang="zh-CN" altLang="en-US" sz="2400" dirty="0">
                <a:sym typeface="+mn-ea"/>
              </a:rPr>
              <a:t>指令来清零（</a:t>
            </a:r>
            <a:r>
              <a:rPr lang="en-US" altLang="zh-CN" sz="2400" b="1" u="sng" dirty="0">
                <a:solidFill>
                  <a:srgbClr val="FFFC25"/>
                </a:solidFill>
                <a:sym typeface="+mn-ea"/>
              </a:rPr>
              <a:t>CPU</a:t>
            </a:r>
            <a:r>
              <a:rPr lang="zh-CN" altLang="en-US" sz="2400" b="1" u="sng" dirty="0">
                <a:solidFill>
                  <a:srgbClr val="FFFC25"/>
                </a:solidFill>
                <a:sym typeface="+mn-ea"/>
              </a:rPr>
              <a:t>屏蔽中断响应</a:t>
            </a:r>
            <a:r>
              <a:rPr lang="zh-CN" altLang="en-US" sz="2400" dirty="0">
                <a:sym typeface="+mn-ea"/>
              </a:rPr>
              <a:t>）。</a:t>
            </a:r>
            <a:endParaRPr lang="zh-CN" altLang="en-US" sz="2400" dirty="0">
              <a:latin typeface="Arial" panose="020B0604020202020204" pitchFamily="34" charset="0"/>
            </a:endParaRPr>
          </a:p>
          <a:p>
            <a:pPr>
              <a:buFont typeface="Wingdings" panose="05000000000000000000" pitchFamily="2" charset="2"/>
            </a:pPr>
            <a:r>
              <a:rPr lang="en-US" altLang="zh-CN" sz="2400" dirty="0">
                <a:sym typeface="+mn-ea"/>
              </a:rPr>
              <a:t>2</a:t>
            </a:r>
            <a:r>
              <a:rPr lang="zh-CN" altLang="en-US" sz="2400" dirty="0">
                <a:sym typeface="+mn-ea"/>
              </a:rPr>
              <a:t>）将命令写入</a:t>
            </a:r>
            <a:r>
              <a:rPr lang="en-US" altLang="zh-CN" sz="2400" dirty="0">
                <a:sym typeface="+mn-ea"/>
              </a:rPr>
              <a:t>8259A</a:t>
            </a:r>
            <a:r>
              <a:rPr lang="zh-CN" altLang="en-US" sz="2400" dirty="0">
                <a:sym typeface="+mn-ea"/>
              </a:rPr>
              <a:t>的</a:t>
            </a:r>
            <a:r>
              <a:rPr lang="en-US" altLang="zh-CN" sz="2400" dirty="0">
                <a:sym typeface="+mn-ea"/>
              </a:rPr>
              <a:t>IMR</a:t>
            </a:r>
            <a:r>
              <a:rPr lang="zh-CN" altLang="en-US" sz="2400" dirty="0">
                <a:sym typeface="+mn-ea"/>
              </a:rPr>
              <a:t>，从而用</a:t>
            </a:r>
            <a:r>
              <a:rPr lang="en-US" altLang="zh-CN" sz="2400" dirty="0">
                <a:sym typeface="+mn-ea"/>
              </a:rPr>
              <a:t>8259A</a:t>
            </a:r>
            <a:r>
              <a:rPr lang="zh-CN" altLang="en-US" sz="2400" dirty="0">
                <a:sym typeface="+mn-ea"/>
              </a:rPr>
              <a:t>来有选择的屏蔽掉</a:t>
            </a:r>
            <a:r>
              <a:rPr lang="en-US" altLang="zh-CN" sz="2400" dirty="0">
                <a:sym typeface="+mn-ea"/>
              </a:rPr>
              <a:t>INTR</a:t>
            </a:r>
            <a:r>
              <a:rPr lang="zh-CN" altLang="en-US" sz="2400" dirty="0">
                <a:sym typeface="+mn-ea"/>
              </a:rPr>
              <a:t>引脚上的中断（</a:t>
            </a:r>
            <a:r>
              <a:rPr lang="en-US" altLang="zh-CN" sz="2400" b="1" u="sng" dirty="0">
                <a:solidFill>
                  <a:srgbClr val="FFFC25"/>
                </a:solidFill>
                <a:sym typeface="+mn-ea"/>
              </a:rPr>
              <a:t>接口屏蔽中断请求</a:t>
            </a:r>
            <a:r>
              <a:rPr lang="zh-CN" altLang="en-US" sz="2400" dirty="0">
                <a:sym typeface="+mn-ea"/>
              </a:rPr>
              <a:t>）</a:t>
            </a:r>
            <a:r>
              <a:rPr lang="zh-CN" altLang="en-US" dirty="0">
                <a:sym typeface="+mn-ea"/>
              </a:rPr>
              <a:t>。</a:t>
            </a: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9">
                                            <p:txEl>
                                              <p:charRg st="0" end="12"/>
                                            </p:txEl>
                                          </p:spTgt>
                                        </p:tgtEl>
                                        <p:attrNameLst>
                                          <p:attrName>style.visibility</p:attrName>
                                        </p:attrNameLst>
                                      </p:cBhvr>
                                      <p:to>
                                        <p:strVal val="visible"/>
                                      </p:to>
                                    </p:set>
                                    <p:anim calcmode="lin" valueType="num">
                                      <p:cBhvr additive="base">
                                        <p:cTn id="7" dur="500" fill="hold"/>
                                        <p:tgtEl>
                                          <p:spTgt spid="41989">
                                            <p:txEl>
                                              <p:charRg st="0"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9">
                                            <p:txEl>
                                              <p:charRg st="0"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89">
                                            <p:txEl>
                                              <p:charRg st="12" end="26"/>
                                            </p:txEl>
                                          </p:spTgt>
                                        </p:tgtEl>
                                        <p:attrNameLst>
                                          <p:attrName>style.visibility</p:attrName>
                                        </p:attrNameLst>
                                      </p:cBhvr>
                                      <p:to>
                                        <p:strVal val="visible"/>
                                      </p:to>
                                    </p:set>
                                    <p:anim calcmode="lin" valueType="num">
                                      <p:cBhvr additive="base">
                                        <p:cTn id="13" dur="500" fill="hold"/>
                                        <p:tgtEl>
                                          <p:spTgt spid="41989">
                                            <p:txEl>
                                              <p:charRg st="12" end="2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9">
                                            <p:txEl>
                                              <p:charRg st="12" end="2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989">
                                            <p:txEl>
                                              <p:charRg st="26" end="74"/>
                                            </p:txEl>
                                          </p:spTgt>
                                        </p:tgtEl>
                                        <p:attrNameLst>
                                          <p:attrName>style.visibility</p:attrName>
                                        </p:attrNameLst>
                                      </p:cBhvr>
                                      <p:to>
                                        <p:strVal val="visible"/>
                                      </p:to>
                                    </p:set>
                                    <p:anim calcmode="lin" valueType="num">
                                      <p:cBhvr additive="base">
                                        <p:cTn id="19" dur="500" fill="hold"/>
                                        <p:tgtEl>
                                          <p:spTgt spid="41989">
                                            <p:txEl>
                                              <p:charRg st="26" end="7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9">
                                            <p:txEl>
                                              <p:charRg st="26" end="7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989">
                                            <p:txEl>
                                              <p:charRg st="74" end="113"/>
                                            </p:txEl>
                                          </p:spTgt>
                                        </p:tgtEl>
                                        <p:attrNameLst>
                                          <p:attrName>style.visibility</p:attrName>
                                        </p:attrNameLst>
                                      </p:cBhvr>
                                      <p:to>
                                        <p:strVal val="visible"/>
                                      </p:to>
                                    </p:set>
                                    <p:anim calcmode="lin" valueType="num">
                                      <p:cBhvr additive="base">
                                        <p:cTn id="25" dur="500" fill="hold"/>
                                        <p:tgtEl>
                                          <p:spTgt spid="41989">
                                            <p:txEl>
                                              <p:charRg st="74" end="1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9">
                                            <p:txEl>
                                              <p:charRg st="74" end="1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amond(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uiExpand="1" build="p"/>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3"/>
          <p:cNvSpPr>
            <a:spLocks noGrp="1" noRot="1"/>
          </p:cNvSpPr>
          <p:nvPr>
            <p:ph idx="1"/>
          </p:nvPr>
        </p:nvSpPr>
        <p:spPr>
          <a:xfrm>
            <a:off x="685800" y="385445"/>
            <a:ext cx="7772400" cy="5638800"/>
          </a:xfrm>
        </p:spPr>
        <p:txBody>
          <a:bodyPr vert="horz" wrap="square" lIns="91440" tIns="45720" rIns="91440" bIns="45720" anchor="t" anchorCtr="0"/>
          <a:p>
            <a:pPr lvl="1" eaLnBrk="1" hangingPunct="1"/>
            <a:r>
              <a:rPr lang="zh-CN" altLang="en-US" b="1" u="sng" dirty="0">
                <a:solidFill>
                  <a:srgbClr val="FFFC25"/>
                </a:solidFill>
                <a:latin typeface="Arial" panose="020B0604020202020204" pitchFamily="34" charset="0"/>
                <a:sym typeface="+mn-ea"/>
              </a:rPr>
              <a:t>可屏蔽中断</a:t>
            </a:r>
            <a:r>
              <a:rPr lang="en-US" altLang="zh-CN" b="1" u="sng" dirty="0">
                <a:solidFill>
                  <a:srgbClr val="FFFC25"/>
                </a:solidFill>
                <a:latin typeface="Arial" panose="020B0604020202020204" pitchFamily="34" charset="0"/>
                <a:sym typeface="+mn-ea"/>
              </a:rPr>
              <a:t>INTR</a:t>
            </a:r>
            <a:r>
              <a:rPr lang="zh-CN" altLang="en-US" b="1" u="sng" dirty="0">
                <a:solidFill>
                  <a:srgbClr val="FFFC25"/>
                </a:solidFill>
                <a:latin typeface="Arial" panose="020B0604020202020204" pitchFamily="34" charset="0"/>
                <a:sym typeface="+mn-ea"/>
              </a:rPr>
              <a:t>的特点：</a:t>
            </a:r>
            <a:endParaRPr lang="zh-CN" altLang="en-US" b="1" u="sng" dirty="0">
              <a:solidFill>
                <a:srgbClr val="FFFC25"/>
              </a:solidFill>
              <a:latin typeface="Arial" panose="020B0604020202020204" pitchFamily="34" charset="0"/>
              <a:sym typeface="+mn-ea"/>
            </a:endParaRPr>
          </a:p>
          <a:p>
            <a:pPr marL="457200" lvl="1" indent="0" eaLnBrk="1" hangingPunct="1">
              <a:buNone/>
            </a:pPr>
            <a:r>
              <a:rPr lang="en-US" altLang="zh-CN" sz="2400" b="1" dirty="0"/>
              <a:t>1</a:t>
            </a:r>
            <a:r>
              <a:rPr lang="zh-CN" altLang="en-US" sz="2400" b="1" dirty="0"/>
              <a:t>）</a:t>
            </a:r>
            <a:r>
              <a:rPr lang="en-US" altLang="zh-CN" sz="2400" b="1" dirty="0"/>
              <a:t>IF</a:t>
            </a:r>
            <a:r>
              <a:rPr lang="zh-CN" altLang="en-US" sz="2400" b="1" dirty="0"/>
              <a:t>标志可屏蔽该中断</a:t>
            </a:r>
            <a:endParaRPr lang="zh-CN" altLang="en-US" sz="2400" b="1" dirty="0"/>
          </a:p>
          <a:p>
            <a:pPr marL="457200" lvl="1" indent="0" eaLnBrk="1" hangingPunct="1">
              <a:buNone/>
            </a:pPr>
            <a:r>
              <a:rPr lang="en-US" altLang="zh-CN" sz="2400" b="1" dirty="0"/>
              <a:t>2</a:t>
            </a:r>
            <a:r>
              <a:rPr lang="zh-CN" altLang="en-US" sz="2400" b="1" dirty="0"/>
              <a:t>）需执行中断响应周期。</a:t>
            </a:r>
            <a:r>
              <a:rPr lang="en-US" altLang="zh-CN" sz="2400" b="1" dirty="0"/>
              <a:t>2</a:t>
            </a:r>
            <a:r>
              <a:rPr lang="zh-CN" altLang="en-US" sz="2400" b="1" dirty="0"/>
              <a:t>个</a:t>
            </a:r>
            <a:r>
              <a:rPr lang="en-US" altLang="zh-CN" sz="2400" b="1" dirty="0"/>
              <a:t>INTA</a:t>
            </a:r>
            <a:r>
              <a:rPr lang="zh-CN" altLang="en-US" sz="2400" b="1" dirty="0"/>
              <a:t>周期</a:t>
            </a:r>
            <a:r>
              <a:rPr lang="en-US" altLang="zh-CN" sz="2400" b="1" dirty="0"/>
              <a:t>,</a:t>
            </a:r>
            <a:r>
              <a:rPr lang="zh-CN" altLang="en-US" sz="2400" b="1" dirty="0"/>
              <a:t>第一个周期响应中断请求</a:t>
            </a:r>
            <a:r>
              <a:rPr lang="en-US" altLang="zh-CN" sz="2400" b="1" dirty="0"/>
              <a:t>,</a:t>
            </a:r>
            <a:r>
              <a:rPr lang="zh-CN" altLang="en-US" sz="2400" b="1" dirty="0"/>
              <a:t>第</a:t>
            </a:r>
            <a:r>
              <a:rPr lang="en-US" altLang="zh-CN" sz="2400" b="1" dirty="0"/>
              <a:t>2</a:t>
            </a:r>
            <a:r>
              <a:rPr lang="zh-CN" altLang="en-US" sz="2400" b="1" dirty="0"/>
              <a:t>个周期读中断类型号</a:t>
            </a:r>
            <a:endParaRPr lang="zh-CN" altLang="en-US" sz="2400" b="1" dirty="0"/>
          </a:p>
          <a:p>
            <a:pPr eaLnBrk="1" hangingPunct="1">
              <a:buFont typeface="Wingdings" panose="05000000000000000000" pitchFamily="2" charset="2"/>
              <a:buNone/>
            </a:pPr>
            <a:r>
              <a:rPr lang="en-US" altLang="zh-CN" sz="2400" b="1" dirty="0"/>
              <a:t>      3</a:t>
            </a:r>
            <a:r>
              <a:rPr lang="zh-CN" altLang="en-US" sz="2400" b="1" dirty="0"/>
              <a:t>）中断类型号不固定，由</a:t>
            </a:r>
            <a:r>
              <a:rPr lang="en-US" altLang="zh-CN" sz="2400" b="1" dirty="0"/>
              <a:t>8259A</a:t>
            </a:r>
            <a:r>
              <a:rPr lang="zh-CN" altLang="en-US" sz="2400" b="1" dirty="0"/>
              <a:t>提供</a:t>
            </a:r>
            <a:endParaRPr lang="zh-CN" altLang="en-US" sz="2400" b="1" dirty="0"/>
          </a:p>
          <a:p>
            <a:pPr eaLnBrk="1" hangingPunct="1">
              <a:buFont typeface="Wingdings" panose="05000000000000000000" pitchFamily="2" charset="2"/>
              <a:buNone/>
            </a:pPr>
            <a:r>
              <a:rPr lang="zh-CN" altLang="en-US" sz="2400" b="1" dirty="0"/>
              <a:t> </a:t>
            </a:r>
            <a:r>
              <a:rPr lang="en-US" altLang="zh-CN" sz="2400" b="1" dirty="0"/>
              <a:t>     4</a:t>
            </a:r>
            <a:r>
              <a:rPr lang="zh-CN" altLang="en-US" sz="2400" b="1" dirty="0"/>
              <a:t>）必须使用</a:t>
            </a:r>
            <a:r>
              <a:rPr lang="en-US" altLang="zh-CN" sz="2400" b="1" dirty="0"/>
              <a:t>8259A</a:t>
            </a:r>
            <a:r>
              <a:rPr lang="zh-CN" altLang="en-US" sz="2400" b="1" dirty="0"/>
              <a:t>管理</a:t>
            </a:r>
            <a:endParaRPr lang="zh-CN" altLang="en-US" sz="2400" b="1" dirty="0"/>
          </a:p>
          <a:p>
            <a:pPr eaLnBrk="1" hangingPunct="1">
              <a:buFont typeface="Wingdings" panose="05000000000000000000" pitchFamily="2" charset="2"/>
              <a:buNone/>
            </a:pPr>
            <a:r>
              <a:rPr lang="en-US" altLang="zh-CN" sz="2400" b="1" dirty="0"/>
              <a:t>      5</a:t>
            </a:r>
            <a:r>
              <a:rPr lang="zh-CN" altLang="en-US" sz="2400" b="1" dirty="0"/>
              <a:t>）中断优先级低，仅高于单步中断</a:t>
            </a:r>
            <a:endParaRPr lang="zh-CN" altLang="en-US" sz="2400" b="1" dirty="0"/>
          </a:p>
        </p:txBody>
      </p:sp>
      <p:pic>
        <p:nvPicPr>
          <p:cNvPr id="46083" name="Picture 4" descr="6-22"/>
          <p:cNvPicPr>
            <a:picLocks noChangeAspect="1"/>
          </p:cNvPicPr>
          <p:nvPr/>
        </p:nvPicPr>
        <p:blipFill>
          <a:blip r:embed="rId1"/>
          <a:stretch>
            <a:fillRect/>
          </a:stretch>
        </p:blipFill>
        <p:spPr>
          <a:xfrm>
            <a:off x="827088" y="3569653"/>
            <a:ext cx="7315200" cy="2819400"/>
          </a:xfrm>
          <a:prstGeom prst="rect">
            <a:avLst/>
          </a:prstGeom>
          <a:noFill/>
          <a:ln w="9525">
            <a:noFill/>
          </a:ln>
        </p:spPr>
      </p:pic>
      <p:sp>
        <p:nvSpPr>
          <p:cNvPr id="46084" name="Line 5"/>
          <p:cNvSpPr/>
          <p:nvPr/>
        </p:nvSpPr>
        <p:spPr>
          <a:xfrm>
            <a:off x="2362200" y="1554798"/>
            <a:ext cx="838200" cy="0"/>
          </a:xfrm>
          <a:prstGeom prst="line">
            <a:avLst/>
          </a:prstGeom>
          <a:ln w="9525" cap="flat" cmpd="sng">
            <a:solidFill>
              <a:schemeClr val="tx1"/>
            </a:solidFill>
            <a:prstDash val="solid"/>
            <a:miter/>
            <a:headEnd type="none" w="med" len="med"/>
            <a:tailEnd type="none" w="med" len="med"/>
          </a:ln>
        </p:spPr>
      </p:sp>
      <p:cxnSp>
        <p:nvCxnSpPr>
          <p:cNvPr id="2" name="直接连接符 1"/>
          <p:cNvCxnSpPr/>
          <p:nvPr/>
        </p:nvCxnSpPr>
        <p:spPr>
          <a:xfrm flipV="1">
            <a:off x="5843270" y="1628775"/>
            <a:ext cx="889000" cy="13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3"/>
          <p:cNvSpPr>
            <a:spLocks noGrp="1" noRot="1"/>
          </p:cNvSpPr>
          <p:nvPr>
            <p:ph idx="1"/>
          </p:nvPr>
        </p:nvSpPr>
        <p:spPr>
          <a:xfrm>
            <a:off x="685800" y="692150"/>
            <a:ext cx="7772400" cy="5403850"/>
          </a:xfrm>
        </p:spPr>
        <p:txBody>
          <a:bodyPr vert="horz" wrap="square" lIns="91440" tIns="45720" rIns="91440" bIns="45720" anchor="t" anchorCtr="0"/>
          <a:p>
            <a:pPr eaLnBrk="1" hangingPunct="1">
              <a:buFont typeface="Wingdings" panose="05000000000000000000" pitchFamily="2" charset="2"/>
              <a:buNone/>
            </a:pPr>
            <a:r>
              <a:rPr lang="en-US" altLang="zh-CN" sz="2800" b="1" u="sng" dirty="0">
                <a:solidFill>
                  <a:srgbClr val="FFFF00"/>
                </a:solidFill>
              </a:rPr>
              <a:t>2</a:t>
            </a:r>
            <a:r>
              <a:rPr lang="zh-CN" altLang="en-US" sz="2800" b="1" u="sng" dirty="0">
                <a:solidFill>
                  <a:srgbClr val="FFFF00"/>
                </a:solidFill>
              </a:rPr>
              <a:t>、不可屏蔽中断</a:t>
            </a:r>
            <a:r>
              <a:rPr lang="en-US" altLang="zh-CN" sz="2800" b="1" u="sng" dirty="0">
                <a:solidFill>
                  <a:srgbClr val="FFFF00"/>
                </a:solidFill>
              </a:rPr>
              <a:t>NMI</a:t>
            </a:r>
            <a:endParaRPr lang="en-US" altLang="zh-CN" sz="2800" b="1" u="sng" dirty="0">
              <a:solidFill>
                <a:srgbClr val="FFFF00"/>
              </a:solidFill>
            </a:endParaRPr>
          </a:p>
          <a:p>
            <a:pPr eaLnBrk="1" hangingPunct="1"/>
            <a:r>
              <a:rPr lang="zh-CN" altLang="en-US" sz="2800" b="1" dirty="0"/>
              <a:t>用来处理紧急或灾难性事件</a:t>
            </a:r>
            <a:endParaRPr lang="zh-CN" altLang="en-US" sz="2800" b="1" dirty="0"/>
          </a:p>
          <a:p>
            <a:pPr lvl="1" eaLnBrk="1" hangingPunct="1"/>
            <a:r>
              <a:rPr lang="zh-CN" altLang="en-US" b="1" dirty="0"/>
              <a:t>电源掉电</a:t>
            </a:r>
            <a:endParaRPr lang="zh-CN" altLang="en-US" b="1" dirty="0"/>
          </a:p>
          <a:p>
            <a:pPr lvl="1" eaLnBrk="1" hangingPunct="1"/>
            <a:r>
              <a:rPr lang="zh-CN" altLang="en-US" b="1" dirty="0"/>
              <a:t>存储器读写错</a:t>
            </a:r>
            <a:endParaRPr lang="zh-CN" altLang="en-US" b="1" dirty="0"/>
          </a:p>
          <a:p>
            <a:pPr lvl="1" eaLnBrk="1" hangingPunct="1"/>
            <a:r>
              <a:rPr lang="zh-CN" altLang="en-US" b="1" dirty="0"/>
              <a:t>总线奇偶校验错</a:t>
            </a:r>
            <a:endParaRPr lang="zh-CN" altLang="en-US" b="1" dirty="0"/>
          </a:p>
          <a:p>
            <a:pPr eaLnBrk="1" hangingPunct="1"/>
            <a:r>
              <a:rPr lang="zh-CN" altLang="en-US" sz="2800" b="1" dirty="0"/>
              <a:t>不执行中断响应周期</a:t>
            </a:r>
            <a:endParaRPr lang="zh-CN" altLang="en-US" sz="2800" b="1" dirty="0"/>
          </a:p>
          <a:p>
            <a:pPr eaLnBrk="1" hangingPunct="1"/>
            <a:r>
              <a:rPr lang="zh-CN" altLang="en-US" sz="2800" b="1" dirty="0"/>
              <a:t>有固定的中断类型号</a:t>
            </a:r>
            <a:r>
              <a:rPr lang="en-US" altLang="zh-CN" sz="2800" b="1" dirty="0"/>
              <a:t>2</a:t>
            </a:r>
            <a:endParaRPr lang="en-US" altLang="zh-CN"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71775" y="333375"/>
            <a:ext cx="3455988" cy="584200"/>
          </a:xfrm>
          <a:prstGeom prst="rect">
            <a:avLst/>
          </a:prstGeom>
          <a:noFill/>
        </p:spPr>
        <p:txBody>
          <a:bodyPr>
            <a:spAutoFit/>
          </a:bodyPr>
          <a:lstStyle/>
          <a:p>
            <a:pPr marR="0" defTabSz="914400">
              <a:buClrTx/>
              <a:buSzTx/>
              <a:buFontTx/>
              <a:buNone/>
              <a:defRPr/>
            </a:pPr>
            <a:r>
              <a:rPr kumimoji="1" lang="en-US" altLang="zh-CN" sz="3200" kern="1200" cap="none" spc="0" normalizeH="0" baseline="0" noProof="0" dirty="0">
                <a:solidFill>
                  <a:schemeClr val="bg2">
                    <a:lumMod val="50000"/>
                    <a:lumOff val="50000"/>
                  </a:schemeClr>
                </a:solidFill>
                <a:latin typeface="Arial" panose="020B0604020202020204" pitchFamily="34" charset="0"/>
                <a:ea typeface="宋体" panose="02010600030101010101" pitchFamily="2" charset="-122"/>
                <a:cs typeface="宋体" panose="02010600030101010101" pitchFamily="2" charset="-122"/>
              </a:rPr>
              <a:t>7.4.2    </a:t>
            </a:r>
            <a:r>
              <a:rPr kumimoji="1" lang="zh-CN" altLang="en-US" sz="3200" kern="1200" cap="none" spc="0" normalizeH="0" baseline="0" noProof="0" dirty="0">
                <a:solidFill>
                  <a:schemeClr val="bg2">
                    <a:lumMod val="50000"/>
                    <a:lumOff val="50000"/>
                  </a:schemeClr>
                </a:solidFill>
                <a:latin typeface="Arial" panose="020B0604020202020204" pitchFamily="34" charset="0"/>
                <a:ea typeface="宋体" panose="02010600030101010101" pitchFamily="2" charset="-122"/>
                <a:cs typeface="宋体" panose="02010600030101010101" pitchFamily="2" charset="-122"/>
              </a:rPr>
              <a:t>内部中断</a:t>
            </a:r>
            <a:endParaRPr kumimoji="1" lang="zh-CN" altLang="en-US" sz="3200" kern="1200" cap="none" spc="0" normalizeH="0" baseline="0" noProof="0" dirty="0">
              <a:solidFill>
                <a:schemeClr val="bg2">
                  <a:lumMod val="50000"/>
                  <a:lumOff val="50000"/>
                </a:schemeClr>
              </a:solidFill>
              <a:latin typeface="Arial" panose="020B0604020202020204" pitchFamily="34" charset="0"/>
              <a:ea typeface="宋体" panose="02010600030101010101" pitchFamily="2" charset="-122"/>
              <a:cs typeface="宋体" panose="02010600030101010101" pitchFamily="2" charset="-122"/>
            </a:endParaRPr>
          </a:p>
        </p:txBody>
      </p:sp>
      <p:sp>
        <p:nvSpPr>
          <p:cNvPr id="45059" name="矩形 2"/>
          <p:cNvSpPr/>
          <p:nvPr/>
        </p:nvSpPr>
        <p:spPr>
          <a:xfrm>
            <a:off x="323850" y="981075"/>
            <a:ext cx="8569325" cy="5262563"/>
          </a:xfrm>
          <a:prstGeom prst="rect">
            <a:avLst/>
          </a:prstGeom>
          <a:noFill/>
          <a:ln w="9525">
            <a:noFill/>
          </a:ln>
        </p:spPr>
        <p:txBody>
          <a:bodyPr>
            <a:spAutoFit/>
          </a:bodyPr>
          <a:p>
            <a:r>
              <a:rPr lang="zh-CN" altLang="en-US" sz="2400" b="1" u="sng" dirty="0">
                <a:solidFill>
                  <a:srgbClr val="FFFF00"/>
                </a:solidFill>
                <a:latin typeface="Arial" panose="020B0604020202020204" pitchFamily="34" charset="0"/>
              </a:rPr>
              <a:t>内部中断：</a:t>
            </a:r>
            <a:r>
              <a:rPr lang="zh-CN" altLang="en-US" sz="2400" dirty="0">
                <a:latin typeface="Arial" panose="020B0604020202020204" pitchFamily="34" charset="0"/>
              </a:rPr>
              <a:t>在执行指令过程中产生的异常或错误以及通过软件调用的中断，包括除法出错、单步中断、断点中断、溢出中断以及</a:t>
            </a:r>
            <a:r>
              <a:rPr lang="en-US" altLang="zh-CN" sz="2400" dirty="0">
                <a:latin typeface="Arial" panose="020B0604020202020204" pitchFamily="34" charset="0"/>
              </a:rPr>
              <a:t>INT n</a:t>
            </a:r>
            <a:r>
              <a:rPr lang="zh-CN" altLang="en-US" sz="2400" dirty="0">
                <a:latin typeface="Arial" panose="020B0604020202020204" pitchFamily="34" charset="0"/>
              </a:rPr>
              <a:t>指令中断。除了单步中断外都是不可屏蔽中断。</a:t>
            </a:r>
            <a:endParaRPr lang="zh-CN" altLang="zh-CN" sz="2400" dirty="0">
              <a:latin typeface="Arial" panose="020B0604020202020204" pitchFamily="34" charset="0"/>
            </a:endParaRPr>
          </a:p>
          <a:p>
            <a:r>
              <a:rPr lang="en-US" altLang="zh-CN" sz="2400" b="1" dirty="0">
                <a:solidFill>
                  <a:srgbClr val="FF0000"/>
                </a:solidFill>
                <a:latin typeface="Arial" panose="020B0604020202020204" pitchFamily="34" charset="0"/>
              </a:rPr>
              <a:t>1</a:t>
            </a:r>
            <a:r>
              <a:rPr lang="zh-CN" altLang="en-US" sz="2400" b="1" dirty="0">
                <a:solidFill>
                  <a:srgbClr val="FF0000"/>
                </a:solidFill>
                <a:latin typeface="Arial" panose="020B0604020202020204" pitchFamily="34" charset="0"/>
              </a:rPr>
              <a:t>、除法出错</a:t>
            </a:r>
            <a:endParaRPr lang="zh-CN" altLang="zh-CN" sz="2400" b="1" dirty="0">
              <a:solidFill>
                <a:srgbClr val="FF0000"/>
              </a:solidFill>
              <a:latin typeface="Arial" panose="020B0604020202020204" pitchFamily="34" charset="0"/>
            </a:endParaRPr>
          </a:p>
          <a:p>
            <a:r>
              <a:rPr lang="en-US" altLang="zh-CN" sz="2400" dirty="0">
                <a:latin typeface="Arial" panose="020B0604020202020204" pitchFamily="34" charset="0"/>
              </a:rPr>
              <a:t>   </a:t>
            </a:r>
            <a:r>
              <a:rPr lang="zh-CN" altLang="en-US" sz="2400" dirty="0">
                <a:latin typeface="Arial" panose="020B0604020202020204" pitchFamily="34" charset="0"/>
              </a:rPr>
              <a:t>在执行除法指令</a:t>
            </a:r>
            <a:r>
              <a:rPr lang="en-US" altLang="zh-CN" sz="2400" dirty="0">
                <a:latin typeface="Arial" panose="020B0604020202020204" pitchFamily="34" charset="0"/>
              </a:rPr>
              <a:t>DIV</a:t>
            </a:r>
            <a:r>
              <a:rPr lang="zh-CN" altLang="en-US" sz="2400" dirty="0">
                <a:latin typeface="Arial" panose="020B0604020202020204" pitchFamily="34" charset="0"/>
              </a:rPr>
              <a:t>和</a:t>
            </a:r>
            <a:r>
              <a:rPr lang="en-US" altLang="zh-CN" sz="2400" dirty="0">
                <a:latin typeface="Arial" panose="020B0604020202020204" pitchFamily="34" charset="0"/>
              </a:rPr>
              <a:t>IDIV</a:t>
            </a:r>
            <a:r>
              <a:rPr lang="zh-CN" altLang="en-US" sz="2400" dirty="0">
                <a:latin typeface="Arial" panose="020B0604020202020204" pitchFamily="34" charset="0"/>
              </a:rPr>
              <a:t>后，如果商大于目标寄存器能够表示的数的范围，则</a:t>
            </a:r>
            <a:r>
              <a:rPr lang="en-US" altLang="zh-CN" sz="2400" dirty="0">
                <a:latin typeface="Arial" panose="020B0604020202020204" pitchFamily="34" charset="0"/>
              </a:rPr>
              <a:t>CPU</a:t>
            </a:r>
            <a:r>
              <a:rPr lang="zh-CN" altLang="en-US" sz="2400" dirty="0">
                <a:latin typeface="Arial" panose="020B0604020202020204" pitchFamily="34" charset="0"/>
              </a:rPr>
              <a:t>立即产生一个</a:t>
            </a:r>
            <a:r>
              <a:rPr lang="zh-CN" altLang="en-US" sz="2400" b="1" u="sng" dirty="0">
                <a:solidFill>
                  <a:srgbClr val="FFFF00"/>
                </a:solidFill>
                <a:latin typeface="Arial" panose="020B0604020202020204" pitchFamily="34" charset="0"/>
              </a:rPr>
              <a:t>中断类型码为</a:t>
            </a:r>
            <a:r>
              <a:rPr lang="en-US" altLang="zh-CN" sz="2400" b="1" u="sng" dirty="0">
                <a:solidFill>
                  <a:srgbClr val="FFFF00"/>
                </a:solidFill>
                <a:latin typeface="Arial" panose="020B0604020202020204" pitchFamily="34" charset="0"/>
              </a:rPr>
              <a:t>0</a:t>
            </a:r>
            <a:r>
              <a:rPr lang="zh-CN" altLang="en-US" sz="2400" dirty="0">
                <a:latin typeface="Arial" panose="020B0604020202020204" pitchFamily="34" charset="0"/>
              </a:rPr>
              <a:t>的中断。</a:t>
            </a:r>
            <a:endParaRPr lang="en-US" altLang="zh-CN" sz="2400" dirty="0">
              <a:latin typeface="Arial" panose="020B0604020202020204" pitchFamily="34" charset="0"/>
            </a:endParaRPr>
          </a:p>
          <a:p>
            <a:endParaRPr lang="zh-CN" altLang="zh-CN" sz="2400" dirty="0">
              <a:latin typeface="Arial" panose="020B0604020202020204" pitchFamily="34" charset="0"/>
            </a:endParaRPr>
          </a:p>
          <a:p>
            <a:r>
              <a:rPr lang="en-US" altLang="zh-CN" sz="2400" b="1" dirty="0">
                <a:solidFill>
                  <a:srgbClr val="FF0000"/>
                </a:solidFill>
                <a:latin typeface="Arial" panose="020B0604020202020204" pitchFamily="34" charset="0"/>
              </a:rPr>
              <a:t>2</a:t>
            </a:r>
            <a:r>
              <a:rPr lang="zh-CN" altLang="en-US" sz="2400" b="1" dirty="0">
                <a:solidFill>
                  <a:srgbClr val="FF0000"/>
                </a:solidFill>
                <a:latin typeface="Arial" panose="020B0604020202020204" pitchFamily="34" charset="0"/>
              </a:rPr>
              <a:t>、单步中断</a:t>
            </a:r>
            <a:endParaRPr lang="zh-CN" altLang="zh-CN" sz="2400" b="1" dirty="0">
              <a:solidFill>
                <a:srgbClr val="FF0000"/>
              </a:solidFill>
              <a:latin typeface="Arial" panose="020B0604020202020204" pitchFamily="34" charset="0"/>
            </a:endParaRPr>
          </a:p>
          <a:p>
            <a:r>
              <a:rPr lang="zh-CN" altLang="en-US" sz="2400" dirty="0">
                <a:latin typeface="Arial" panose="020B0604020202020204" pitchFamily="34" charset="0"/>
              </a:rPr>
              <a:t>当陷阱标志</a:t>
            </a:r>
            <a:r>
              <a:rPr lang="en-US" altLang="zh-CN" sz="2400" dirty="0">
                <a:latin typeface="Arial" panose="020B0604020202020204" pitchFamily="34" charset="0"/>
              </a:rPr>
              <a:t>TF</a:t>
            </a:r>
            <a:r>
              <a:rPr lang="zh-CN" altLang="en-US" sz="2400" dirty="0">
                <a:latin typeface="Arial" panose="020B0604020202020204" pitchFamily="34" charset="0"/>
              </a:rPr>
              <a:t>置</a:t>
            </a:r>
            <a:r>
              <a:rPr lang="en-US" altLang="zh-CN" sz="2400" dirty="0">
                <a:latin typeface="Arial" panose="020B0604020202020204" pitchFamily="34" charset="0"/>
              </a:rPr>
              <a:t>1</a:t>
            </a:r>
            <a:r>
              <a:rPr lang="zh-CN" altLang="en-US" sz="2400" dirty="0">
                <a:latin typeface="Arial" panose="020B0604020202020204" pitchFamily="34" charset="0"/>
              </a:rPr>
              <a:t>时，</a:t>
            </a:r>
            <a:r>
              <a:rPr lang="en-US" altLang="zh-CN" sz="2400" dirty="0">
                <a:latin typeface="Arial" panose="020B0604020202020204" pitchFamily="34" charset="0"/>
              </a:rPr>
              <a:t>CPU</a:t>
            </a:r>
            <a:r>
              <a:rPr lang="zh-CN" altLang="en-US" sz="2400" dirty="0">
                <a:latin typeface="Arial" panose="020B0604020202020204" pitchFamily="34" charset="0"/>
              </a:rPr>
              <a:t>处于单步工作方式，</a:t>
            </a:r>
            <a:r>
              <a:rPr lang="en-US" altLang="zh-CN" sz="2400" dirty="0">
                <a:latin typeface="Arial" panose="020B0604020202020204" pitchFamily="34" charset="0"/>
              </a:rPr>
              <a:t>CPU</a:t>
            </a:r>
            <a:r>
              <a:rPr lang="zh-CN" altLang="en-US" sz="2400" dirty="0">
                <a:latin typeface="Arial" panose="020B0604020202020204" pitchFamily="34" charset="0"/>
              </a:rPr>
              <a:t>每执行完一条指令后，产生一个</a:t>
            </a:r>
            <a:r>
              <a:rPr lang="zh-CN" altLang="en-US" sz="2400" b="1" u="sng" dirty="0">
                <a:solidFill>
                  <a:srgbClr val="FFFF00"/>
                </a:solidFill>
                <a:latin typeface="Arial" panose="020B0604020202020204" pitchFamily="34" charset="0"/>
              </a:rPr>
              <a:t>中断类型码为</a:t>
            </a:r>
            <a:r>
              <a:rPr lang="en-US" altLang="zh-CN" sz="2400" b="1" u="sng" dirty="0">
                <a:solidFill>
                  <a:srgbClr val="FFFF00"/>
                </a:solidFill>
                <a:latin typeface="Arial" panose="020B0604020202020204" pitchFamily="34" charset="0"/>
              </a:rPr>
              <a:t>1</a:t>
            </a:r>
            <a:r>
              <a:rPr lang="zh-CN" altLang="en-US" sz="2400" dirty="0">
                <a:latin typeface="Arial" panose="020B0604020202020204" pitchFamily="34" charset="0"/>
              </a:rPr>
              <a:t>的中断，</a:t>
            </a:r>
            <a:r>
              <a:rPr lang="en-US" altLang="zh-CN" sz="2400" dirty="0">
                <a:latin typeface="Arial" panose="020B0604020202020204" pitchFamily="34" charset="0"/>
              </a:rPr>
              <a:t>CPU</a:t>
            </a:r>
            <a:r>
              <a:rPr lang="zh-CN" altLang="en-US" sz="2400" dirty="0">
                <a:latin typeface="Arial" panose="020B0604020202020204" pitchFamily="34" charset="0"/>
              </a:rPr>
              <a:t>自动将标志寄存器压入堆栈，然后清除</a:t>
            </a:r>
            <a:r>
              <a:rPr lang="en-US" altLang="zh-CN" sz="2400" dirty="0">
                <a:latin typeface="Arial" panose="020B0604020202020204" pitchFamily="34" charset="0"/>
              </a:rPr>
              <a:t>TF</a:t>
            </a:r>
            <a:r>
              <a:rPr lang="zh-CN" altLang="en-US" sz="2400" dirty="0">
                <a:latin typeface="Arial" panose="020B0604020202020204" pitchFamily="34" charset="0"/>
              </a:rPr>
              <a:t>和</a:t>
            </a:r>
            <a:r>
              <a:rPr lang="en-US" altLang="zh-CN" sz="2400" dirty="0">
                <a:latin typeface="Arial" panose="020B0604020202020204" pitchFamily="34" charset="0"/>
              </a:rPr>
              <a:t>IF</a:t>
            </a:r>
            <a:r>
              <a:rPr lang="zh-CN" altLang="en-US" sz="2400" dirty="0">
                <a:latin typeface="Arial" panose="020B0604020202020204" pitchFamily="34" charset="0"/>
              </a:rPr>
              <a:t>标志位，进入单步中断过程，当中断程序结束后，从堆栈中弹出原来标志寄存器的内容，使</a:t>
            </a:r>
            <a:r>
              <a:rPr lang="en-US" altLang="zh-CN" sz="2400" dirty="0">
                <a:latin typeface="Arial" panose="020B0604020202020204" pitchFamily="34" charset="0"/>
              </a:rPr>
              <a:t>CPU</a:t>
            </a:r>
            <a:r>
              <a:rPr lang="zh-CN" altLang="en-US" sz="2400" dirty="0">
                <a:latin typeface="Arial" panose="020B0604020202020204" pitchFamily="34" charset="0"/>
              </a:rPr>
              <a:t>返回运行单步方式。</a:t>
            </a:r>
            <a:endParaRPr lang="zh-CN" altLang="zh-CN" sz="2400" dirty="0">
              <a:latin typeface="Arial" panose="020B0604020202020204" pitchFamily="34" charset="0"/>
            </a:endParaRPr>
          </a:p>
          <a:p>
            <a:r>
              <a:rPr lang="zh-CN" altLang="en-US" sz="2400" dirty="0">
                <a:latin typeface="Arial" panose="020B0604020202020204" pitchFamily="34" charset="0"/>
              </a:rPr>
              <a:t>单步中断是有用的调试工具。</a:t>
            </a:r>
            <a:endParaRPr lang="zh-CN" altLang="zh-CN"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charRg st="0" end="8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charRg st="83" end="9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charRg st="90" end="15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charRg st="153" end="16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59">
                                            <p:txEl>
                                              <p:charRg st="160" end="28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charRg st="289" end="30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矩形 1"/>
          <p:cNvSpPr/>
          <p:nvPr/>
        </p:nvSpPr>
        <p:spPr>
          <a:xfrm>
            <a:off x="468313" y="676275"/>
            <a:ext cx="8280400" cy="6002338"/>
          </a:xfrm>
          <a:prstGeom prst="rect">
            <a:avLst/>
          </a:prstGeom>
          <a:noFill/>
          <a:ln w="9525">
            <a:noFill/>
          </a:ln>
        </p:spPr>
        <p:txBody>
          <a:bodyPr>
            <a:spAutoFit/>
          </a:bodyPr>
          <a:p>
            <a:r>
              <a:rPr lang="en-US" altLang="zh-CN" sz="2400" b="1" dirty="0">
                <a:solidFill>
                  <a:srgbClr val="FF0000"/>
                </a:solidFill>
                <a:latin typeface="Arial" panose="020B0604020202020204" pitchFamily="34" charset="0"/>
              </a:rPr>
              <a:t>3</a:t>
            </a:r>
            <a:r>
              <a:rPr lang="zh-CN" altLang="en-US" sz="2400" b="1" dirty="0">
                <a:solidFill>
                  <a:srgbClr val="FF0000"/>
                </a:solidFill>
                <a:latin typeface="Arial" panose="020B0604020202020204" pitchFamily="34" charset="0"/>
              </a:rPr>
              <a:t>、断点中断</a:t>
            </a:r>
            <a:endParaRPr lang="zh-CN" altLang="zh-CN" sz="2400" b="1" dirty="0">
              <a:solidFill>
                <a:srgbClr val="FF0000"/>
              </a:solidFill>
              <a:latin typeface="Arial" panose="020B0604020202020204" pitchFamily="34" charset="0"/>
            </a:endParaRPr>
          </a:p>
          <a:p>
            <a:r>
              <a:rPr lang="zh-CN" altLang="en-US" sz="2400" b="1" u="sng" dirty="0">
                <a:solidFill>
                  <a:srgbClr val="FFFF00"/>
                </a:solidFill>
                <a:latin typeface="Arial" panose="020B0604020202020204" pitchFamily="34" charset="0"/>
              </a:rPr>
              <a:t>中断类型码为</a:t>
            </a:r>
            <a:r>
              <a:rPr lang="en-US" altLang="zh-CN" sz="2400" b="1" u="sng" dirty="0">
                <a:solidFill>
                  <a:srgbClr val="FFFF00"/>
                </a:solidFill>
                <a:latin typeface="Arial" panose="020B0604020202020204" pitchFamily="34" charset="0"/>
              </a:rPr>
              <a:t>3</a:t>
            </a:r>
            <a:r>
              <a:rPr lang="zh-CN" altLang="en-US" sz="2400" dirty="0">
                <a:latin typeface="Arial" panose="020B0604020202020204" pitchFamily="34" charset="0"/>
              </a:rPr>
              <a:t>，是单字节中断</a:t>
            </a:r>
            <a:r>
              <a:rPr lang="en-US" altLang="zh-CN" sz="2400" dirty="0">
                <a:latin typeface="Arial" panose="020B0604020202020204" pitchFamily="34" charset="0"/>
              </a:rPr>
              <a:t>INT 3</a:t>
            </a:r>
            <a:r>
              <a:rPr lang="zh-CN" altLang="en-US" sz="2400" dirty="0">
                <a:latin typeface="Arial" panose="020B0604020202020204" pitchFamily="34" charset="0"/>
              </a:rPr>
              <a:t>。</a:t>
            </a:r>
            <a:endParaRPr lang="en-US" altLang="zh-CN" sz="2400" dirty="0">
              <a:latin typeface="Arial" panose="020B0604020202020204" pitchFamily="34" charset="0"/>
            </a:endParaRPr>
          </a:p>
          <a:p>
            <a:r>
              <a:rPr lang="zh-CN" altLang="en-US" sz="2400" dirty="0">
                <a:latin typeface="Arial" panose="020B0604020202020204" pitchFamily="34" charset="0"/>
              </a:rPr>
              <a:t>断点可以处于程序的任何位置，在断点处停止执行过程，转而执行某些特殊处理，例如显示寄存器和存储单元的内容，一般用在调试程序过程中，将断点插入程序的关键处。</a:t>
            </a:r>
            <a:endParaRPr lang="en-US" altLang="zh-CN" sz="2400" dirty="0">
              <a:latin typeface="Arial" panose="020B0604020202020204" pitchFamily="34" charset="0"/>
            </a:endParaRPr>
          </a:p>
          <a:p>
            <a:endParaRPr lang="zh-CN" altLang="zh-CN" sz="2400" dirty="0">
              <a:latin typeface="Arial" panose="020B0604020202020204" pitchFamily="34" charset="0"/>
            </a:endParaRPr>
          </a:p>
          <a:p>
            <a:r>
              <a:rPr lang="en-US" altLang="zh-CN" sz="2400" b="1" dirty="0">
                <a:solidFill>
                  <a:srgbClr val="FF0000"/>
                </a:solidFill>
                <a:latin typeface="Arial" panose="020B0604020202020204" pitchFamily="34" charset="0"/>
              </a:rPr>
              <a:t>4</a:t>
            </a:r>
            <a:r>
              <a:rPr lang="zh-CN" altLang="en-US" sz="2400" b="1" dirty="0">
                <a:solidFill>
                  <a:srgbClr val="FF0000"/>
                </a:solidFill>
                <a:latin typeface="Arial" panose="020B0604020202020204" pitchFamily="34" charset="0"/>
              </a:rPr>
              <a:t>、溢出中断</a:t>
            </a:r>
            <a:endParaRPr lang="zh-CN" altLang="zh-CN" sz="2400" b="1" dirty="0">
              <a:solidFill>
                <a:srgbClr val="FF0000"/>
              </a:solidFill>
              <a:latin typeface="Arial" panose="020B0604020202020204" pitchFamily="34" charset="0"/>
            </a:endParaRPr>
          </a:p>
          <a:p>
            <a:r>
              <a:rPr lang="zh-CN" altLang="en-US" sz="2400" dirty="0">
                <a:latin typeface="Arial" panose="020B0604020202020204" pitchFamily="34" charset="0"/>
              </a:rPr>
              <a:t>如果上一条指令使标志位</a:t>
            </a:r>
            <a:r>
              <a:rPr lang="en-US" altLang="zh-CN" sz="2400" dirty="0">
                <a:latin typeface="Arial" panose="020B0604020202020204" pitchFamily="34" charset="0"/>
              </a:rPr>
              <a:t>OF</a:t>
            </a:r>
            <a:r>
              <a:rPr lang="zh-CN" altLang="en-US" sz="2400" dirty="0">
                <a:latin typeface="Arial" panose="020B0604020202020204" pitchFamily="34" charset="0"/>
              </a:rPr>
              <a:t>置</a:t>
            </a:r>
            <a:r>
              <a:rPr lang="en-US" altLang="zh-CN" sz="2400" dirty="0">
                <a:latin typeface="Arial" panose="020B0604020202020204" pitchFamily="34" charset="0"/>
              </a:rPr>
              <a:t>1</a:t>
            </a:r>
            <a:r>
              <a:rPr lang="zh-CN" altLang="en-US" sz="2400" dirty="0">
                <a:latin typeface="Arial" panose="020B0604020202020204" pitchFamily="34" charset="0"/>
              </a:rPr>
              <a:t>，则在执行溢出中断指令</a:t>
            </a:r>
            <a:r>
              <a:rPr lang="en-US" altLang="zh-CN" sz="2400" dirty="0">
                <a:latin typeface="Arial" panose="020B0604020202020204" pitchFamily="34" charset="0"/>
              </a:rPr>
              <a:t>INTO</a:t>
            </a:r>
            <a:r>
              <a:rPr lang="zh-CN" altLang="en-US" sz="2400" dirty="0">
                <a:latin typeface="Arial" panose="020B0604020202020204" pitchFamily="34" charset="0"/>
              </a:rPr>
              <a:t>时，立即产生一个</a:t>
            </a:r>
            <a:r>
              <a:rPr lang="zh-CN" altLang="en-US" sz="2400" b="1" u="sng" dirty="0">
                <a:solidFill>
                  <a:srgbClr val="FFFF00"/>
                </a:solidFill>
                <a:latin typeface="Arial" panose="020B0604020202020204" pitchFamily="34" charset="0"/>
              </a:rPr>
              <a:t>中断类型码为</a:t>
            </a:r>
            <a:r>
              <a:rPr lang="en-US" altLang="zh-CN" sz="2400" b="1" u="sng" dirty="0">
                <a:solidFill>
                  <a:srgbClr val="FFFF00"/>
                </a:solidFill>
                <a:latin typeface="Arial" panose="020B0604020202020204" pitchFamily="34" charset="0"/>
              </a:rPr>
              <a:t>4</a:t>
            </a:r>
            <a:r>
              <a:rPr lang="zh-CN" altLang="en-US" sz="2400" dirty="0">
                <a:latin typeface="Arial" panose="020B0604020202020204" pitchFamily="34" charset="0"/>
              </a:rPr>
              <a:t>的中断请求。</a:t>
            </a:r>
            <a:endParaRPr lang="en-US" altLang="zh-CN" sz="2400" dirty="0">
              <a:latin typeface="Arial" panose="020B0604020202020204" pitchFamily="34" charset="0"/>
            </a:endParaRPr>
          </a:p>
          <a:p>
            <a:endParaRPr lang="zh-CN" altLang="zh-CN" sz="2400" b="1" dirty="0">
              <a:latin typeface="Arial" panose="020B0604020202020204" pitchFamily="34" charset="0"/>
            </a:endParaRPr>
          </a:p>
          <a:p>
            <a:r>
              <a:rPr lang="en-US" altLang="zh-CN" sz="2400" b="1" dirty="0">
                <a:solidFill>
                  <a:srgbClr val="FF0000"/>
                </a:solidFill>
                <a:latin typeface="Arial" panose="020B0604020202020204" pitchFamily="34" charset="0"/>
              </a:rPr>
              <a:t>5</a:t>
            </a:r>
            <a:r>
              <a:rPr lang="zh-CN" altLang="en-US" sz="2400" b="1" dirty="0">
                <a:solidFill>
                  <a:srgbClr val="FF0000"/>
                </a:solidFill>
                <a:latin typeface="Arial" panose="020B0604020202020204" pitchFamily="34" charset="0"/>
              </a:rPr>
              <a:t>、</a:t>
            </a:r>
            <a:r>
              <a:rPr lang="en-US" altLang="zh-CN" sz="2400" b="1" dirty="0">
                <a:solidFill>
                  <a:srgbClr val="FF0000"/>
                </a:solidFill>
                <a:latin typeface="Arial" panose="020B0604020202020204" pitchFamily="34" charset="0"/>
              </a:rPr>
              <a:t>INT n </a:t>
            </a:r>
            <a:r>
              <a:rPr lang="zh-CN" altLang="en-US" sz="2400" b="1" dirty="0">
                <a:solidFill>
                  <a:srgbClr val="FF0000"/>
                </a:solidFill>
                <a:latin typeface="Arial" panose="020B0604020202020204" pitchFamily="34" charset="0"/>
              </a:rPr>
              <a:t>指令中断</a:t>
            </a:r>
            <a:endParaRPr lang="zh-CN" altLang="zh-CN" sz="2400" b="1" dirty="0">
              <a:solidFill>
                <a:srgbClr val="FF0000"/>
              </a:solidFill>
              <a:latin typeface="Arial" panose="020B0604020202020204" pitchFamily="34" charset="0"/>
            </a:endParaRPr>
          </a:p>
          <a:p>
            <a:r>
              <a:rPr lang="en-US" altLang="zh-CN" sz="2400" dirty="0">
                <a:latin typeface="Arial" panose="020B0604020202020204" pitchFamily="34" charset="0"/>
              </a:rPr>
              <a:t>    8086/8088</a:t>
            </a:r>
            <a:r>
              <a:rPr lang="zh-CN" altLang="en-US" sz="2400" dirty="0">
                <a:latin typeface="Arial" panose="020B0604020202020204" pitchFamily="34" charset="0"/>
              </a:rPr>
              <a:t>指令系统中有一条</a:t>
            </a:r>
            <a:r>
              <a:rPr lang="en-US" altLang="zh-CN" sz="2400" dirty="0">
                <a:latin typeface="Arial" panose="020B0604020202020204" pitchFamily="34" charset="0"/>
              </a:rPr>
              <a:t>INT</a:t>
            </a:r>
            <a:r>
              <a:rPr lang="zh-CN" altLang="en-US" sz="2400" dirty="0">
                <a:latin typeface="Arial" panose="020B0604020202020204" pitchFamily="34" charset="0"/>
              </a:rPr>
              <a:t>指令，当执行这条指令时立即产生中断</a:t>
            </a:r>
            <a:endParaRPr lang="en-US" altLang="zh-CN" sz="2400" dirty="0">
              <a:latin typeface="Arial" panose="020B0604020202020204" pitchFamily="34" charset="0"/>
            </a:endParaRPr>
          </a:p>
          <a:p>
            <a:r>
              <a:rPr lang="zh-CN" altLang="en-US" sz="2400" b="1" u="sng" dirty="0">
                <a:solidFill>
                  <a:srgbClr val="FFFF00"/>
                </a:solidFill>
                <a:latin typeface="Arial" panose="020B0604020202020204" pitchFamily="34" charset="0"/>
              </a:rPr>
              <a:t>中断类型码为</a:t>
            </a:r>
            <a:r>
              <a:rPr lang="en-US" altLang="zh-CN" sz="2400" b="1" u="sng" dirty="0">
                <a:solidFill>
                  <a:srgbClr val="FFFF00"/>
                </a:solidFill>
                <a:latin typeface="Arial" panose="020B0604020202020204" pitchFamily="34" charset="0"/>
              </a:rPr>
              <a:t>n</a:t>
            </a:r>
            <a:endParaRPr lang="zh-CN" altLang="zh-CN" sz="2400" b="1" u="sng" dirty="0">
              <a:solidFill>
                <a:srgbClr val="FFFF00"/>
              </a:solidFill>
              <a:latin typeface="Arial" panose="020B0604020202020204" pitchFamily="34" charset="0"/>
            </a:endParaRPr>
          </a:p>
          <a:p>
            <a:endParaRPr lang="en-US" altLang="zh-CN" sz="2400" dirty="0">
              <a:latin typeface="Arial" panose="020B0604020202020204" pitchFamily="34" charset="0"/>
            </a:endParaRPr>
          </a:p>
          <a:p>
            <a:endParaRPr lang="zh-CN" altLang="zh-CN"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082">
                                            <p:txEl>
                                              <p:charRg st="0" end="7"/>
                                            </p:txEl>
                                          </p:spTgt>
                                        </p:tgtEl>
                                        <p:attrNameLst>
                                          <p:attrName>style.visibility</p:attrName>
                                        </p:attrNameLst>
                                      </p:cBhvr>
                                      <p:to>
                                        <p:strVal val="visible"/>
                                      </p:to>
                                    </p:set>
                                    <p:animEffect transition="in" filter="box(in)">
                                      <p:cBhvr>
                                        <p:cTn id="7" dur="500"/>
                                        <p:tgtEl>
                                          <p:spTgt spid="46082">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6082">
                                            <p:txEl>
                                              <p:charRg st="7" end="28"/>
                                            </p:txEl>
                                          </p:spTgt>
                                        </p:tgtEl>
                                        <p:attrNameLst>
                                          <p:attrName>style.visibility</p:attrName>
                                        </p:attrNameLst>
                                      </p:cBhvr>
                                      <p:to>
                                        <p:strVal val="visible"/>
                                      </p:to>
                                    </p:set>
                                    <p:animEffect transition="in" filter="box(in)">
                                      <p:cBhvr>
                                        <p:cTn id="12" dur="500"/>
                                        <p:tgtEl>
                                          <p:spTgt spid="46082">
                                            <p:txEl>
                                              <p:charRg st="7" end="2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6082">
                                            <p:txEl>
                                              <p:charRg st="28" end="105"/>
                                            </p:txEl>
                                          </p:spTgt>
                                        </p:tgtEl>
                                        <p:attrNameLst>
                                          <p:attrName>style.visibility</p:attrName>
                                        </p:attrNameLst>
                                      </p:cBhvr>
                                      <p:to>
                                        <p:strVal val="visible"/>
                                      </p:to>
                                    </p:set>
                                    <p:animEffect transition="in" filter="box(in)">
                                      <p:cBhvr>
                                        <p:cTn id="17" dur="500"/>
                                        <p:tgtEl>
                                          <p:spTgt spid="46082">
                                            <p:txEl>
                                              <p:charRg st="28" end="10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6082">
                                            <p:txEl>
                                              <p:charRg st="106" end="113"/>
                                            </p:txEl>
                                          </p:spTgt>
                                        </p:tgtEl>
                                        <p:attrNameLst>
                                          <p:attrName>style.visibility</p:attrName>
                                        </p:attrNameLst>
                                      </p:cBhvr>
                                      <p:to>
                                        <p:strVal val="visible"/>
                                      </p:to>
                                    </p:set>
                                    <p:animEffect transition="in" filter="box(in)">
                                      <p:cBhvr>
                                        <p:cTn id="22" dur="500"/>
                                        <p:tgtEl>
                                          <p:spTgt spid="46082">
                                            <p:txEl>
                                              <p:charRg st="106" end="1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6082">
                                            <p:txEl>
                                              <p:charRg st="113" end="165"/>
                                            </p:txEl>
                                          </p:spTgt>
                                        </p:tgtEl>
                                        <p:attrNameLst>
                                          <p:attrName>style.visibility</p:attrName>
                                        </p:attrNameLst>
                                      </p:cBhvr>
                                      <p:to>
                                        <p:strVal val="visible"/>
                                      </p:to>
                                    </p:set>
                                    <p:animEffect transition="in" filter="box(in)">
                                      <p:cBhvr>
                                        <p:cTn id="27" dur="500"/>
                                        <p:tgtEl>
                                          <p:spTgt spid="46082">
                                            <p:txEl>
                                              <p:charRg st="113" end="16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6082">
                                            <p:txEl>
                                              <p:charRg st="166" end="179"/>
                                            </p:txEl>
                                          </p:spTgt>
                                        </p:tgtEl>
                                        <p:attrNameLst>
                                          <p:attrName>style.visibility</p:attrName>
                                        </p:attrNameLst>
                                      </p:cBhvr>
                                      <p:to>
                                        <p:strVal val="visible"/>
                                      </p:to>
                                    </p:set>
                                    <p:animEffect transition="in" filter="box(in)">
                                      <p:cBhvr>
                                        <p:cTn id="32" dur="500"/>
                                        <p:tgtEl>
                                          <p:spTgt spid="46082">
                                            <p:txEl>
                                              <p:charRg st="166" end="17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46082">
                                            <p:txEl>
                                              <p:charRg st="179" end="221"/>
                                            </p:txEl>
                                          </p:spTgt>
                                        </p:tgtEl>
                                        <p:attrNameLst>
                                          <p:attrName>style.visibility</p:attrName>
                                        </p:attrNameLst>
                                      </p:cBhvr>
                                      <p:to>
                                        <p:strVal val="visible"/>
                                      </p:to>
                                    </p:set>
                                    <p:animEffect transition="in" filter="box(in)">
                                      <p:cBhvr>
                                        <p:cTn id="37" dur="500"/>
                                        <p:tgtEl>
                                          <p:spTgt spid="46082">
                                            <p:txEl>
                                              <p:charRg st="179" end="22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6082">
                                            <p:txEl>
                                              <p:charRg st="221" end="229"/>
                                            </p:txEl>
                                          </p:spTgt>
                                        </p:tgtEl>
                                        <p:attrNameLst>
                                          <p:attrName>style.visibility</p:attrName>
                                        </p:attrNameLst>
                                      </p:cBhvr>
                                      <p:to>
                                        <p:strVal val="visible"/>
                                      </p:to>
                                    </p:set>
                                    <p:animEffect transition="in" filter="box(in)">
                                      <p:cBhvr>
                                        <p:cTn id="42" dur="500"/>
                                        <p:tgtEl>
                                          <p:spTgt spid="46082">
                                            <p:txEl>
                                              <p:charRg st="221" end="2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3"/>
          <p:cNvSpPr>
            <a:spLocks noGrp="1" noRot="1"/>
          </p:cNvSpPr>
          <p:nvPr>
            <p:ph idx="1"/>
          </p:nvPr>
        </p:nvSpPr>
        <p:spPr>
          <a:xfrm>
            <a:off x="685800" y="152400"/>
            <a:ext cx="7772400" cy="5791200"/>
          </a:xfrm>
        </p:spPr>
        <p:txBody>
          <a:bodyPr vert="horz" wrap="square" lIns="91440" tIns="45720" rIns="91440" bIns="45720" anchor="t" anchorCtr="0"/>
          <a:p>
            <a:pPr eaLnBrk="1" hangingPunct="1"/>
            <a:r>
              <a:rPr lang="zh-CN" altLang="en-US" b="1" dirty="0">
                <a:solidFill>
                  <a:schemeClr val="folHlink"/>
                </a:solidFill>
              </a:rPr>
              <a:t>内部中断的特点</a:t>
            </a:r>
            <a:r>
              <a:rPr lang="en-US" altLang="zh-CN" b="1" dirty="0">
                <a:solidFill>
                  <a:schemeClr val="folHlink"/>
                </a:solidFill>
              </a:rPr>
              <a:t>:</a:t>
            </a:r>
            <a:endParaRPr lang="en-US" altLang="zh-CN" b="1" dirty="0">
              <a:solidFill>
                <a:schemeClr val="folHlink"/>
              </a:solidFill>
            </a:endParaRPr>
          </a:p>
          <a:p>
            <a:pPr lvl="1" eaLnBrk="1" hangingPunct="1"/>
            <a:r>
              <a:rPr lang="zh-CN" altLang="en-US" b="1" dirty="0"/>
              <a:t>除单步中断外均不可屏蔽</a:t>
            </a:r>
            <a:endParaRPr lang="zh-CN" altLang="en-US" b="1" dirty="0"/>
          </a:p>
          <a:p>
            <a:pPr lvl="1" eaLnBrk="1" hangingPunct="1"/>
            <a:r>
              <a:rPr lang="zh-CN" altLang="en-US" b="1" dirty="0"/>
              <a:t>不执行中断响应周期</a:t>
            </a:r>
            <a:endParaRPr lang="zh-CN" altLang="en-US" b="1" dirty="0"/>
          </a:p>
          <a:p>
            <a:pPr lvl="1" eaLnBrk="1" hangingPunct="1"/>
            <a:r>
              <a:rPr lang="zh-CN" altLang="en-US" b="1" dirty="0"/>
              <a:t>除软中断外都有固定的中断类型号</a:t>
            </a:r>
            <a:endParaRPr lang="zh-CN" altLang="en-US" b="1" dirty="0"/>
          </a:p>
          <a:p>
            <a:pPr lvl="1" eaLnBrk="1" hangingPunct="1"/>
            <a:r>
              <a:rPr lang="zh-CN" altLang="en-US" b="1" dirty="0"/>
              <a:t>除单步中断外</a:t>
            </a:r>
            <a:r>
              <a:rPr lang="en-US" altLang="zh-CN" b="1" dirty="0"/>
              <a:t>,</a:t>
            </a:r>
            <a:r>
              <a:rPr lang="zh-CN" altLang="en-US" b="1" dirty="0"/>
              <a:t>所有内部中断都比外部中断优先级高</a:t>
            </a:r>
            <a:r>
              <a:rPr lang="en-US" altLang="zh-CN" b="1" dirty="0"/>
              <a:t>.</a:t>
            </a:r>
            <a:endParaRPr lang="en-US" altLang="zh-CN" b="1" dirty="0"/>
          </a:p>
          <a:p>
            <a:pPr eaLnBrk="1" hangingPunct="1"/>
            <a:r>
              <a:rPr lang="zh-CN" altLang="en-US" b="1" dirty="0">
                <a:solidFill>
                  <a:schemeClr val="folHlink"/>
                </a:solidFill>
              </a:rPr>
              <a:t>中断优先级</a:t>
            </a:r>
            <a:endParaRPr lang="zh-CN" altLang="en-US" b="1" dirty="0">
              <a:solidFill>
                <a:schemeClr val="folHlink"/>
              </a:solidFill>
            </a:endParaRPr>
          </a:p>
        </p:txBody>
      </p:sp>
      <p:graphicFrame>
        <p:nvGraphicFramePr>
          <p:cNvPr id="21530" name="Group 26"/>
          <p:cNvGraphicFramePr>
            <a:graphicFrameLocks noGrp="1"/>
          </p:cNvGraphicFramePr>
          <p:nvPr/>
        </p:nvGraphicFramePr>
        <p:xfrm>
          <a:off x="914400" y="3962400"/>
          <a:ext cx="7010400" cy="2384426"/>
        </p:xfrm>
        <a:graphic>
          <a:graphicData uri="http://schemas.openxmlformats.org/drawingml/2006/table">
            <a:tbl>
              <a:tblPr/>
              <a:tblGrid>
                <a:gridCol w="4724400"/>
                <a:gridCol w="2286000"/>
              </a:tblGrid>
              <a:tr h="6111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中断</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优先级</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73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除法错</a:t>
                      </a: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,INT n,INT0</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NMI</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INTR</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单步</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最高</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最低</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0" name="Line 24"/>
          <p:cNvSpPr/>
          <p:nvPr/>
        </p:nvSpPr>
        <p:spPr>
          <a:xfrm>
            <a:off x="6781800" y="5105400"/>
            <a:ext cx="0" cy="685800"/>
          </a:xfrm>
          <a:prstGeom prst="line">
            <a:avLst/>
          </a:prstGeom>
          <a:ln w="9525" cap="flat" cmpd="sng">
            <a:solidFill>
              <a:schemeClr val="tx1"/>
            </a:solidFill>
            <a:prstDash val="solid"/>
            <a:headEnd type="none" w="med" len="med"/>
            <a:tailEnd type="triangle" w="med" len="me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98" name="Rectangle 2"/>
          <p:cNvSpPr>
            <a:spLocks noGrp="1" noRot="1" noChangeArrowheads="1"/>
          </p:cNvSpPr>
          <p:nvPr>
            <p:ph type="ctrTitle"/>
          </p:nvPr>
        </p:nvSpPr>
        <p:spPr>
          <a:xfrm>
            <a:off x="2195736" y="260648"/>
            <a:ext cx="4648200" cy="1405136"/>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6000" b="0" i="0" u="none" strike="noStrike" kern="1200" cap="none" spc="50" normalizeH="0" baseline="0" noProof="0" dirty="0" smtClean="0">
                <a:ln w="12700">
                  <a:noFill/>
                  <a:prstDash val="solid"/>
                </a:ln>
                <a:solidFill>
                  <a:schemeClr val="accent4"/>
                </a:solidFill>
                <a:effectLst>
                  <a:outerShdw blurRad="38100" dist="20320" dir="2700000" algn="tl" rotWithShape="0">
                    <a:srgbClr val="000000">
                      <a:alpha val="70000"/>
                    </a:srgbClr>
                  </a:outerShdw>
                </a:effectLst>
                <a:uLnTx/>
                <a:uFillTx/>
                <a:latin typeface="华文行楷" panose="02010800040101010101" pitchFamily="2" charset="-122"/>
                <a:ea typeface="华文行楷" panose="02010800040101010101" pitchFamily="2" charset="-122"/>
                <a:cs typeface="+mj-cs"/>
              </a:rPr>
              <a:t>第七章中断</a:t>
            </a:r>
            <a:endParaRPr kumimoji="0" lang="zh-CN" altLang="en-US" sz="6000" b="0" i="0" u="none" strike="noStrike" kern="1200" cap="none" spc="50" normalizeH="0" baseline="0" noProof="0" dirty="0">
              <a:ln w="12700">
                <a:noFill/>
                <a:prstDash val="solid"/>
              </a:ln>
              <a:solidFill>
                <a:schemeClr val="accent4"/>
              </a:solidFill>
              <a:effectLst>
                <a:outerShdw blurRad="38100" dist="20320" dir="2700000" algn="tl" rotWithShape="0">
                  <a:srgbClr val="000000">
                    <a:alpha val="70000"/>
                  </a:srgbClr>
                </a:outerShdw>
              </a:effectLst>
              <a:uLnTx/>
              <a:uFillTx/>
              <a:latin typeface="华文行楷" panose="02010800040101010101" pitchFamily="2" charset="-122"/>
              <a:ea typeface="华文行楷" panose="02010800040101010101" pitchFamily="2" charset="-122"/>
              <a:cs typeface="+mj-cs"/>
            </a:endParaRPr>
          </a:p>
        </p:txBody>
      </p:sp>
      <p:sp>
        <p:nvSpPr>
          <p:cNvPr id="31747" name="TextBox 6"/>
          <p:cNvSpPr txBox="1"/>
          <p:nvPr/>
        </p:nvSpPr>
        <p:spPr>
          <a:xfrm>
            <a:off x="2124075" y="1484313"/>
            <a:ext cx="5903913" cy="5016500"/>
          </a:xfrm>
          <a:prstGeom prst="rect">
            <a:avLst/>
          </a:prstGeom>
          <a:solidFill>
            <a:srgbClr val="00B050"/>
          </a:solidFill>
          <a:ln w="9525">
            <a:noFill/>
          </a:ln>
        </p:spPr>
        <p:txBody>
          <a:bodyPr>
            <a:spAutoFit/>
          </a:bodyPr>
          <a:p>
            <a:pPr>
              <a:lnSpc>
                <a:spcPct val="150000"/>
              </a:lnSpc>
            </a:pPr>
            <a:r>
              <a:rPr lang="en-US" altLang="zh-CN" sz="3200" b="1" dirty="0">
                <a:solidFill>
                  <a:srgbClr val="FFFF00"/>
                </a:solidFill>
                <a:latin typeface="Arial" panose="020B0604020202020204" pitchFamily="34" charset="0"/>
              </a:rPr>
              <a:t>7.1   </a:t>
            </a:r>
            <a:r>
              <a:rPr lang="zh-CN" altLang="en-US" sz="3200" b="1" dirty="0">
                <a:solidFill>
                  <a:srgbClr val="FFFF00"/>
                </a:solidFill>
                <a:latin typeface="Arial" panose="020B0604020202020204" pitchFamily="34" charset="0"/>
              </a:rPr>
              <a:t>中断的基本概念</a:t>
            </a:r>
            <a:endParaRPr lang="en-US" altLang="zh-CN" sz="3200" b="1" dirty="0">
              <a:solidFill>
                <a:srgbClr val="FFFF00"/>
              </a:solidFill>
              <a:latin typeface="Arial" panose="020B0604020202020204" pitchFamily="34" charset="0"/>
            </a:endParaRPr>
          </a:p>
          <a:p>
            <a:pPr>
              <a:lnSpc>
                <a:spcPct val="150000"/>
              </a:lnSpc>
            </a:pPr>
            <a:r>
              <a:rPr lang="en-US" altLang="zh-CN" sz="3200" b="1" dirty="0">
                <a:solidFill>
                  <a:srgbClr val="FFFF00"/>
                </a:solidFill>
                <a:latin typeface="Arial" panose="020B0604020202020204" pitchFamily="34" charset="0"/>
              </a:rPr>
              <a:t>7.2    </a:t>
            </a:r>
            <a:r>
              <a:rPr lang="zh-CN" altLang="en-US" sz="3200" b="1" dirty="0">
                <a:solidFill>
                  <a:srgbClr val="FFFF00"/>
                </a:solidFill>
                <a:latin typeface="Arial" panose="020B0604020202020204" pitchFamily="34" charset="0"/>
              </a:rPr>
              <a:t>中断的处理过程</a:t>
            </a:r>
            <a:endParaRPr lang="en-US" altLang="zh-CN" sz="3200" b="1" dirty="0">
              <a:solidFill>
                <a:srgbClr val="FFFF00"/>
              </a:solidFill>
              <a:latin typeface="Arial" panose="020B0604020202020204" pitchFamily="34" charset="0"/>
            </a:endParaRPr>
          </a:p>
          <a:p>
            <a:pPr>
              <a:lnSpc>
                <a:spcPct val="150000"/>
              </a:lnSpc>
            </a:pPr>
            <a:r>
              <a:rPr lang="en-US" altLang="zh-CN" sz="3200" b="1" dirty="0">
                <a:solidFill>
                  <a:srgbClr val="FFFF00"/>
                </a:solidFill>
                <a:latin typeface="Arial" panose="020B0604020202020204" pitchFamily="34" charset="0"/>
              </a:rPr>
              <a:t>7.3    </a:t>
            </a:r>
            <a:r>
              <a:rPr lang="zh-CN" altLang="en-US" sz="3200" b="1" dirty="0">
                <a:solidFill>
                  <a:srgbClr val="FFFF00"/>
                </a:solidFill>
                <a:latin typeface="Arial" panose="020B0604020202020204" pitchFamily="34" charset="0"/>
              </a:rPr>
              <a:t>中断向量</a:t>
            </a:r>
            <a:endParaRPr lang="en-US" altLang="zh-CN" sz="3200" b="1" dirty="0">
              <a:solidFill>
                <a:srgbClr val="FFFF00"/>
              </a:solidFill>
              <a:latin typeface="Arial" panose="020B0604020202020204" pitchFamily="34" charset="0"/>
            </a:endParaRPr>
          </a:p>
          <a:p>
            <a:pPr>
              <a:lnSpc>
                <a:spcPct val="150000"/>
              </a:lnSpc>
            </a:pPr>
            <a:r>
              <a:rPr lang="en-US" altLang="zh-CN" sz="3200" b="1" dirty="0">
                <a:solidFill>
                  <a:srgbClr val="FFFF00"/>
                </a:solidFill>
                <a:latin typeface="Arial" panose="020B0604020202020204" pitchFamily="34" charset="0"/>
              </a:rPr>
              <a:t>7.4    8086/8088</a:t>
            </a:r>
            <a:r>
              <a:rPr lang="zh-CN" altLang="en-US" sz="3200" b="1" dirty="0">
                <a:solidFill>
                  <a:srgbClr val="FFFF00"/>
                </a:solidFill>
                <a:latin typeface="Arial" panose="020B0604020202020204" pitchFamily="34" charset="0"/>
              </a:rPr>
              <a:t>的中断系统</a:t>
            </a:r>
            <a:endParaRPr lang="en-US" altLang="zh-CN" sz="3200" b="1" dirty="0">
              <a:solidFill>
                <a:srgbClr val="FFFF00"/>
              </a:solidFill>
              <a:latin typeface="Arial" panose="020B0604020202020204" pitchFamily="34" charset="0"/>
            </a:endParaRPr>
          </a:p>
          <a:p>
            <a:pPr>
              <a:lnSpc>
                <a:spcPct val="150000"/>
              </a:lnSpc>
            </a:pPr>
            <a:r>
              <a:rPr lang="en-US" altLang="zh-CN" sz="3200" b="1" dirty="0">
                <a:solidFill>
                  <a:srgbClr val="FFFF00"/>
                </a:solidFill>
                <a:latin typeface="Arial" panose="020B0604020202020204" pitchFamily="34" charset="0"/>
              </a:rPr>
              <a:t>7.5    </a:t>
            </a:r>
            <a:r>
              <a:rPr lang="zh-CN" altLang="en-US" sz="3200" b="1" dirty="0">
                <a:solidFill>
                  <a:srgbClr val="FFFF00"/>
                </a:solidFill>
                <a:latin typeface="Arial" panose="020B0604020202020204" pitchFamily="34" charset="0"/>
              </a:rPr>
              <a:t>中断的优先权管理</a:t>
            </a:r>
            <a:endParaRPr lang="en-US" altLang="zh-CN" sz="3200" b="1" dirty="0">
              <a:solidFill>
                <a:srgbClr val="FFFF00"/>
              </a:solidFill>
              <a:latin typeface="Arial" panose="020B0604020202020204" pitchFamily="34" charset="0"/>
            </a:endParaRPr>
          </a:p>
          <a:p>
            <a:pPr>
              <a:lnSpc>
                <a:spcPct val="150000"/>
              </a:lnSpc>
            </a:pPr>
            <a:r>
              <a:rPr lang="en-US" altLang="zh-CN" sz="3200" b="1" dirty="0">
                <a:solidFill>
                  <a:srgbClr val="FFFF00"/>
                </a:solidFill>
                <a:latin typeface="Arial" panose="020B0604020202020204" pitchFamily="34" charset="0"/>
              </a:rPr>
              <a:t>7.6     8259A</a:t>
            </a:r>
            <a:r>
              <a:rPr lang="zh-CN" altLang="en-US" sz="3200" b="1" dirty="0">
                <a:solidFill>
                  <a:srgbClr val="FFFF00"/>
                </a:solidFill>
                <a:latin typeface="Arial" panose="020B0604020202020204" pitchFamily="34" charset="0"/>
              </a:rPr>
              <a:t>可编程中断控制器</a:t>
            </a:r>
            <a:endParaRPr lang="zh-CN" altLang="en-US" sz="3200" b="1" dirty="0">
              <a:solidFill>
                <a:srgbClr val="FFFF00"/>
              </a:solidFill>
              <a:latin typeface="Arial" panose="020B0604020202020204" pitchFamily="34" charset="0"/>
            </a:endParaRPr>
          </a:p>
          <a:p>
            <a:endParaRPr lang="en-US" altLang="zh-CN" sz="3200" dirty="0">
              <a:solidFill>
                <a:srgbClr val="66FFFF"/>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266" name="Rectangle 2"/>
          <p:cNvSpPr>
            <a:spLocks noGrp="1" noRot="1" noChangeArrowheads="1"/>
          </p:cNvSpPr>
          <p:nvPr>
            <p:ph type="title"/>
          </p:nvPr>
        </p:nvSpPr>
        <p:spPr>
          <a:xfrm>
            <a:off x="1835696" y="274638"/>
            <a:ext cx="6397504" cy="11430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7.5  </a:t>
            </a:r>
            <a:r>
              <a:rPr kumimoji="0" lang="zh-CN" altLang="en-US" sz="36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中断优先权管理</a:t>
            </a:r>
            <a:r>
              <a:rPr kumimoji="0" lang="en-US" altLang="zh-CN" sz="36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 </a:t>
            </a:r>
            <a:r>
              <a:rPr lang="en-US" altLang="zh-CN" sz="3600" b="1">
                <a:solidFill>
                  <a:srgbClr val="FF0000"/>
                </a:solidFill>
                <a:latin typeface="Arial" panose="020B0604020202020204" pitchFamily="34" charset="0"/>
                <a:sym typeface="+mn-ea"/>
              </a:rPr>
              <a:t>*</a:t>
            </a:r>
            <a:r>
              <a:rPr sz="3600" b="1">
                <a:solidFill>
                  <a:srgbClr val="FF0000"/>
                </a:solidFill>
                <a:latin typeface="Arial" panose="020B0604020202020204" pitchFamily="34" charset="0"/>
                <a:sym typeface="+mn-ea"/>
              </a:rPr>
              <a:t>自学</a:t>
            </a:r>
            <a:endParaRPr kumimoji="0" lang="en-US" altLang="zh-CN" sz="36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endParaRPr>
          </a:p>
        </p:txBody>
      </p:sp>
      <p:sp>
        <p:nvSpPr>
          <p:cNvPr id="33794" name="Rectangle 3"/>
          <p:cNvSpPr>
            <a:spLocks noGrp="1" noRot="1" noChangeArrowheads="1"/>
          </p:cNvSpPr>
          <p:nvPr>
            <p:ph idx="1"/>
          </p:nvPr>
        </p:nvSpPr>
        <p:spPr>
          <a:xfrm>
            <a:off x="457200" y="1600200"/>
            <a:ext cx="8686800" cy="4525963"/>
          </a:xfrm>
        </p:spPr>
        <p:txBody>
          <a:bodyPr vert="horz" wrap="square" lIns="91440" tIns="45720" rIns="91440" bIns="45720" numCol="1" rtlCol="0" anchor="t" anchorCtr="0" compatLnSpc="1">
            <a:normAutofit lnSpcReduction="10000"/>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当多个中断源同时向</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CPU</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申请中断时，</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CPU</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必须先响应优先级最高的中断请求；或者当</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CPU</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正在执行中断程序时，也能响应中断优先级更高的中断请求，屏蔽掉同级或者较低级的中断请求。</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共有</a:t>
            </a:r>
            <a:r>
              <a:rPr kumimoji="0" lang="en-US" altLang="zh-CN" sz="3200" b="1" i="0" u="sng" strike="noStrike" kern="1200" cap="none" spc="0" normalizeH="0" baseline="0" noProof="0" dirty="0" smtClean="0">
                <a:ln>
                  <a:noFill/>
                </a:ln>
                <a:solidFill>
                  <a:srgbClr val="FFFF00"/>
                </a:solidFill>
                <a:effectLst/>
                <a:uLnTx/>
                <a:uFillTx/>
                <a:latin typeface="+mn-lt"/>
                <a:ea typeface="+mn-ea"/>
                <a:cs typeface="+mn-cs"/>
              </a:rPr>
              <a:t>3</a:t>
            </a: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种方法</a:t>
            </a:r>
            <a:endParaRPr kumimoji="0" lang="zh-CN" altLang="en-US" sz="3200" b="1" i="0" u="sng" strike="noStrike" kern="1200" cap="none" spc="0" normalizeH="0" baseline="0" noProof="0" dirty="0" smtClean="0">
              <a:ln>
                <a:noFill/>
              </a:ln>
              <a:solidFill>
                <a:srgbClr val="FFFF00"/>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软件查询方式</a:t>
            </a: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硬件查询方式</a:t>
            </a: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中断优先级编码电路</a:t>
            </a: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544" y="260648"/>
            <a:ext cx="7775575" cy="994121"/>
          </a:xfrm>
          <a:noFill/>
          <a:ln>
            <a:noFill/>
          </a:ln>
          <a:effectLst/>
          <a:sp3d prstMaterial="plastic"/>
        </p:spPr>
        <p:txBody>
          <a:bodyPr vert="horz" rtlCol="0" anchor="ctr">
            <a:normAutofit fontScale="90000"/>
            <a:scene3d>
              <a:camera prst="orthographicFront"/>
              <a:lightRig rig="soft" dir="t"/>
            </a:scene3d>
            <a:sp3d prstMaterial="matte">
              <a:bevelT w="12700" h="12700"/>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1200" cap="none" spc="50" normalizeH="0" baseline="0" noProof="0" dirty="0" smtClean="0">
                <a:ln w="12700">
                  <a:noFill/>
                  <a:prstDash val="solid"/>
                </a:ln>
                <a:solidFill>
                  <a:srgbClr val="FF0000"/>
                </a:solidFill>
                <a:effectLst>
                  <a:outerShdw blurRad="38100" dist="20320" dir="2700000" algn="tl" rotWithShape="0">
                    <a:srgbClr val="000000">
                      <a:alpha val="70000"/>
                    </a:srgbClr>
                  </a:outerShdw>
                </a:effectLst>
                <a:uLnTx/>
                <a:uFillTx/>
                <a:latin typeface="+mj-lt"/>
                <a:ea typeface="+mj-ea"/>
                <a:cs typeface="+mj-cs"/>
              </a:rPr>
              <a:t>一、软件查询确定中断优先级</a:t>
            </a:r>
            <a:br>
              <a:rPr kumimoji="0" lang="en-US" altLang="zh-CN" sz="4400" b="1" i="0" u="none" strike="noStrike" kern="1200" cap="none" spc="50" normalizeH="0" baseline="0" noProof="0" dirty="0" smtClean="0">
                <a:ln w="12700">
                  <a:noFill/>
                  <a:prstDash val="solid"/>
                </a:ln>
                <a:solidFill>
                  <a:srgbClr val="FF0000"/>
                </a:solidFill>
                <a:effectLst>
                  <a:outerShdw blurRad="38100" dist="20320" dir="2700000" algn="tl" rotWithShape="0">
                    <a:srgbClr val="000000">
                      <a:alpha val="70000"/>
                    </a:srgbClr>
                  </a:outerShdw>
                </a:effectLst>
                <a:uLnTx/>
                <a:uFillTx/>
                <a:latin typeface="+mj-lt"/>
                <a:ea typeface="+mj-ea"/>
                <a:cs typeface="+mj-cs"/>
              </a:rPr>
            </a:br>
            <a:endParaRPr kumimoji="0" lang="zh-CN" altLang="en-US" sz="4400" b="0" i="0" u="none" strike="noStrike" kern="1200" cap="none" spc="50" normalizeH="0" baseline="0" noProof="0" dirty="0">
              <a:ln w="12700">
                <a:noFill/>
                <a:prstDash val="solid"/>
              </a:ln>
              <a:solidFill>
                <a:srgbClr val="4BC5B9"/>
              </a:solidFill>
              <a:effectLst>
                <a:outerShdw blurRad="38100" dist="20320" dir="2700000" algn="tl" rotWithShape="0">
                  <a:srgbClr val="000000">
                    <a:alpha val="70000"/>
                  </a:srgbClr>
                </a:outerShdw>
              </a:effectLst>
              <a:uLnTx/>
              <a:uFillTx/>
              <a:latin typeface="+mj-lt"/>
              <a:ea typeface="+mj-ea"/>
              <a:cs typeface="+mj-cs"/>
            </a:endParaRPr>
          </a:p>
        </p:txBody>
      </p:sp>
      <p:sp>
        <p:nvSpPr>
          <p:cNvPr id="3" name="内容占位符 2"/>
          <p:cNvSpPr>
            <a:spLocks noGrp="1"/>
          </p:cNvSpPr>
          <p:nvPr>
            <p:ph idx="1"/>
          </p:nvPr>
        </p:nvSpPr>
        <p:spPr>
          <a:xfrm>
            <a:off x="0" y="1600200"/>
            <a:ext cx="9144000" cy="4525963"/>
          </a:xfrm>
        </p:spPr>
        <p:txBody>
          <a:bodyPr vert="horz" wrap="square" lIns="91440" tIns="45720" rIns="91440" bIns="45720" numCol="1" anchor="t" anchorCtr="0" compatLnSpc="1"/>
          <a:lstStyle/>
          <a:p>
            <a:pPr marL="457200" marR="0" lvl="0" indent="-4572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将</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8</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个外设的中断请求触发器组合起来作为一个端口，赋予端口地址。</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u"/>
              <a:defRPr/>
            </a:pPr>
            <a:r>
              <a:rPr kumimoji="0" lang="zh-CN" altLang="en-US" sz="2400" b="1" i="0" u="sng" strike="noStrike" kern="1200" cap="none" spc="0" normalizeH="0" baseline="0" noProof="0" dirty="0" smtClean="0">
                <a:ln>
                  <a:noFill/>
                </a:ln>
                <a:solidFill>
                  <a:srgbClr val="FFFF00"/>
                </a:solidFill>
                <a:effectLst/>
                <a:uLnTx/>
                <a:uFillTx/>
                <a:latin typeface="+mn-lt"/>
                <a:ea typeface="+mn-ea"/>
                <a:cs typeface="+mn-cs"/>
              </a:rPr>
              <a:t>原理：</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将各个外设的中断请求相“或”后作为中断请求</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INT</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信号。</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      当</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CPU</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响应中断后，将中断寄存器的状态从端口地址读入</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CPU</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1" i="0" u="sng" strike="noStrike" kern="1200" cap="none" spc="0" normalizeH="0" baseline="0" noProof="0" dirty="0" smtClean="0">
                <a:ln>
                  <a:noFill/>
                </a:ln>
                <a:solidFill>
                  <a:srgbClr val="00FF00"/>
                </a:solidFill>
                <a:effectLst/>
                <a:uLnTx/>
                <a:uFillTx/>
                <a:latin typeface="+mn-lt"/>
                <a:ea typeface="+mn-ea"/>
                <a:cs typeface="+mn-cs"/>
              </a:rPr>
              <a:t>逐位检测其状态，</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若检测出某位的值为</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则转入相应的中断服务程序的入口地址。</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u"/>
              <a:defRPr/>
            </a:pPr>
            <a:r>
              <a:rPr kumimoji="0" lang="zh-CN" altLang="en-US" sz="2400" b="1" i="0" u="sng" strike="noStrike" kern="1200" cap="none" spc="0" normalizeH="0" baseline="0" noProof="0" dirty="0" smtClean="0">
                <a:ln>
                  <a:noFill/>
                </a:ln>
                <a:solidFill>
                  <a:srgbClr val="FFFF00"/>
                </a:solidFill>
                <a:effectLst/>
                <a:uLnTx/>
                <a:uFillTx/>
                <a:latin typeface="+mn-lt"/>
                <a:ea typeface="+mn-ea"/>
                <a:cs typeface="+mn-cs"/>
              </a:rPr>
              <a:t>优点：</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查询的次序即是优先级的次序，不需要判断和确定优先级的硬件电路。</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u"/>
              <a:defRPr/>
            </a:pPr>
            <a:r>
              <a:rPr kumimoji="0" lang="zh-CN" altLang="en-US" sz="2400" b="1" i="0" u="sng" strike="noStrike" kern="1200" cap="none" spc="0" normalizeH="0" baseline="0" noProof="0" dirty="0" smtClean="0">
                <a:ln>
                  <a:noFill/>
                </a:ln>
                <a:solidFill>
                  <a:srgbClr val="FFFF00"/>
                </a:solidFill>
                <a:effectLst/>
                <a:uLnTx/>
                <a:uFillTx/>
                <a:latin typeface="+mn-lt"/>
                <a:ea typeface="+mn-ea"/>
                <a:cs typeface="+mn-cs"/>
              </a:rPr>
              <a:t>缺点</a:t>
            </a:r>
            <a:r>
              <a:rPr kumimoji="0" lang="en-US" altLang="zh-CN" sz="2400" b="1" i="0" u="sng" strike="noStrike" kern="1200" cap="none" spc="0" normalizeH="0" baseline="0" noProof="0" dirty="0" smtClean="0">
                <a:ln>
                  <a:noFill/>
                </a:ln>
                <a:solidFill>
                  <a:srgbClr val="FFFF00"/>
                </a:solidFill>
                <a:effectLst/>
                <a:uLnTx/>
                <a:uFillTx/>
                <a:latin typeface="+mn-lt"/>
                <a:ea typeface="+mn-ea"/>
                <a:cs typeface="+mn-cs"/>
              </a:rPr>
              <a:t>: </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在中断源较多的情况下，从查询到转入中断服务程序入口地址的时间较长。</a:t>
            </a:r>
            <a:endParaRPr kumimoji="0" lang="zh-CN"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60000"/>
              <a:buFont typeface="Wingdings 2" panose="05020102010507070707" pitchFamily="18" charset="2"/>
              <a:buChar char=""/>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4" name="Object 3"/>
          <p:cNvGraphicFramePr/>
          <p:nvPr/>
        </p:nvGraphicFramePr>
        <p:xfrm>
          <a:off x="990600" y="3200400"/>
          <a:ext cx="6400800" cy="2971800"/>
        </p:xfrm>
        <a:graphic>
          <a:graphicData uri="http://schemas.openxmlformats.org/presentationml/2006/ole">
            <mc:AlternateContent xmlns:mc="http://schemas.openxmlformats.org/markup-compatibility/2006">
              <mc:Choice xmlns:v="urn:schemas-microsoft-com:vml" Requires="v">
                <p:oleObj spid="_x0000_s3076" name="" r:id="rId1" imgW="7610475" imgH="6843395" progId="Photoshop.Image.7">
                  <p:embed/>
                </p:oleObj>
              </mc:Choice>
              <mc:Fallback>
                <p:oleObj name="" r:id="rId1" imgW="7610475" imgH="6843395" progId="Photoshop.Image.7">
                  <p:embed/>
                  <p:pic>
                    <p:nvPicPr>
                      <p:cNvPr id="0" name="图片 3075"/>
                      <p:cNvPicPr/>
                      <p:nvPr/>
                    </p:nvPicPr>
                    <p:blipFill>
                      <a:blip r:embed="rId2"/>
                      <a:stretch>
                        <a:fillRect/>
                      </a:stretch>
                    </p:blipFill>
                    <p:spPr>
                      <a:xfrm>
                        <a:off x="990600" y="3200400"/>
                        <a:ext cx="6400800" cy="2971800"/>
                      </a:xfrm>
                      <a:prstGeom prst="rect">
                        <a:avLst/>
                      </a:prstGeom>
                      <a:noFill/>
                      <a:ln w="38100">
                        <a:noFill/>
                        <a:miter/>
                      </a:ln>
                    </p:spPr>
                  </p:pic>
                </p:oleObj>
              </mc:Fallback>
            </mc:AlternateContent>
          </a:graphicData>
        </a:graphic>
      </p:graphicFrame>
      <p:sp>
        <p:nvSpPr>
          <p:cNvPr id="5" name="AutoShape 4"/>
          <p:cNvSpPr/>
          <p:nvPr/>
        </p:nvSpPr>
        <p:spPr>
          <a:xfrm>
            <a:off x="533400" y="2819400"/>
            <a:ext cx="2590800" cy="990600"/>
          </a:xfrm>
          <a:prstGeom prst="wedgeRoundRectCallout">
            <a:avLst>
              <a:gd name="adj1" fmla="val 75366"/>
              <a:gd name="adj2" fmla="val -3847"/>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imes New Roman" panose="02020603050405020304" pitchFamily="18" charset="0"/>
              </a:rPr>
              <a:t>多个中断源共用同一中断请求端</a:t>
            </a:r>
            <a:endParaRPr lang="zh-CN" altLang="en-US" sz="2400" dirty="0">
              <a:latin typeface="Times New Roman" panose="02020603050405020304" pitchFamily="18" charset="0"/>
            </a:endParaRPr>
          </a:p>
        </p:txBody>
      </p:sp>
      <p:sp>
        <p:nvSpPr>
          <p:cNvPr id="6" name="AutoShape 5"/>
          <p:cNvSpPr/>
          <p:nvPr/>
        </p:nvSpPr>
        <p:spPr>
          <a:xfrm>
            <a:off x="4648200" y="2971800"/>
            <a:ext cx="1066800" cy="533400"/>
          </a:xfrm>
          <a:prstGeom prst="wedgeRoundRectCallout">
            <a:avLst>
              <a:gd name="adj1" fmla="val -75296"/>
              <a:gd name="adj2" fmla="val 61014"/>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imes New Roman" panose="02020603050405020304" pitchFamily="18" charset="0"/>
              </a:rPr>
              <a:t>或门</a:t>
            </a:r>
            <a:endParaRPr lang="zh-CN" altLang="en-US" sz="2400" dirty="0">
              <a:latin typeface="Times New Roman" panose="02020603050405020304" pitchFamily="18" charset="0"/>
            </a:endParaRPr>
          </a:p>
        </p:txBody>
      </p:sp>
      <p:sp>
        <p:nvSpPr>
          <p:cNvPr id="7" name="AutoShape 6"/>
          <p:cNvSpPr/>
          <p:nvPr/>
        </p:nvSpPr>
        <p:spPr>
          <a:xfrm>
            <a:off x="6248400" y="5029200"/>
            <a:ext cx="2590800" cy="914400"/>
          </a:xfrm>
          <a:prstGeom prst="wedgeRoundRectCallout">
            <a:avLst>
              <a:gd name="adj1" fmla="val -57412"/>
              <a:gd name="adj2" fmla="val -67537"/>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imes New Roman" panose="02020603050405020304" pitchFamily="18" charset="0"/>
              </a:rPr>
              <a:t>中断请求触发器</a:t>
            </a:r>
            <a:r>
              <a:rPr lang="en-US" altLang="zh-CN" sz="2400" dirty="0">
                <a:latin typeface="Times New Roman" panose="02020603050405020304" pitchFamily="18" charset="0"/>
              </a:rPr>
              <a:t>,</a:t>
            </a:r>
            <a:r>
              <a:rPr lang="zh-CN" altLang="en-US" sz="2400" dirty="0">
                <a:latin typeface="Times New Roman" panose="02020603050405020304" pitchFamily="18" charset="0"/>
              </a:rPr>
              <a:t>高有效</a:t>
            </a:r>
            <a:endParaRPr lang="zh-CN" altLang="en-US" sz="2400" dirty="0">
              <a:latin typeface="Times New Roman" panose="02020603050405020304" pitchFamily="18" charset="0"/>
            </a:endParaRPr>
          </a:p>
        </p:txBody>
      </p:sp>
      <p:sp>
        <p:nvSpPr>
          <p:cNvPr id="8" name="矩形 7"/>
          <p:cNvSpPr/>
          <p:nvPr/>
        </p:nvSpPr>
        <p:spPr>
          <a:xfrm>
            <a:off x="2484438" y="5876925"/>
            <a:ext cx="719138" cy="2159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charRg st="0" end="3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charRg st="32" end="6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6"/>
                                        </p:tgtEl>
                                        <p:attrNameLst>
                                          <p:attrName>ppt_x</p:attrName>
                                        </p:attrNameLst>
                                      </p:cBhvr>
                                      <p:tavLst>
                                        <p:tav tm="0">
                                          <p:val>
                                            <p:strVal val="ppt_x"/>
                                          </p:val>
                                        </p:tav>
                                        <p:tav tm="100000">
                                          <p:val>
                                            <p:strVal val="ppt_x"/>
                                          </p:val>
                                        </p:tav>
                                      </p:tavLst>
                                    </p:anim>
                                    <p:anim calcmode="lin" valueType="num">
                                      <p:cBhvr additive="base">
                                        <p:cTn id="35" dur="500"/>
                                        <p:tgtEl>
                                          <p:spTgt spid="6"/>
                                        </p:tgtEl>
                                        <p:attrNameLst>
                                          <p:attrName>ppt_y</p:attrName>
                                        </p:attrNameLst>
                                      </p:cBhvr>
                                      <p:tavLst>
                                        <p:tav tm="0">
                                          <p:val>
                                            <p:strVal val="ppt_y"/>
                                          </p:val>
                                        </p:tav>
                                        <p:tav tm="100000">
                                          <p:val>
                                            <p:strVal val="1+ppt_h/2"/>
                                          </p:val>
                                        </p:tav>
                                      </p:tavLst>
                                    </p:anim>
                                    <p:set>
                                      <p:cBhvr>
                                        <p:cTn id="36" dur="1" fill="hold">
                                          <p:stCondLst>
                                            <p:cond delay="499"/>
                                          </p:stCondLst>
                                        </p:cTn>
                                        <p:tgtEl>
                                          <p:spTgt spid="6"/>
                                        </p:tgtEl>
                                        <p:attrNameLst>
                                          <p:attrName>style.visibility</p:attrName>
                                        </p:attrNameLst>
                                      </p:cBhvr>
                                      <p:to>
                                        <p:strVal val="hidden"/>
                                      </p:to>
                                    </p:set>
                                  </p:childTnLst>
                                </p:cTn>
                              </p:par>
                              <p:par>
                                <p:cTn id="37" presetID="2" presetClass="exit" presetSubtype="4" fill="hold" grpId="1" nodeType="withEffect">
                                  <p:stCondLst>
                                    <p:cond delay="0"/>
                                  </p:stCondLst>
                                  <p:childTnLst>
                                    <p:anim calcmode="lin" valueType="num">
                                      <p:cBhvr additive="base">
                                        <p:cTn id="38" dur="500"/>
                                        <p:tgtEl>
                                          <p:spTgt spid="7"/>
                                        </p:tgtEl>
                                        <p:attrNameLst>
                                          <p:attrName>ppt_x</p:attrName>
                                        </p:attrNameLst>
                                      </p:cBhvr>
                                      <p:tavLst>
                                        <p:tav tm="0">
                                          <p:val>
                                            <p:strVal val="ppt_x"/>
                                          </p:val>
                                        </p:tav>
                                        <p:tav tm="100000">
                                          <p:val>
                                            <p:strVal val="ppt_x"/>
                                          </p:val>
                                        </p:tav>
                                      </p:tavLst>
                                    </p:anim>
                                    <p:anim calcmode="lin" valueType="num">
                                      <p:cBhvr additive="base">
                                        <p:cTn id="39" dur="500"/>
                                        <p:tgtEl>
                                          <p:spTgt spid="7"/>
                                        </p:tgtEl>
                                        <p:attrNameLst>
                                          <p:attrName>ppt_y</p:attrName>
                                        </p:attrNameLst>
                                      </p:cBhvr>
                                      <p:tavLst>
                                        <p:tav tm="0">
                                          <p:val>
                                            <p:strVal val="ppt_y"/>
                                          </p:val>
                                        </p:tav>
                                        <p:tav tm="100000">
                                          <p:val>
                                            <p:strVal val="1+ppt_h/2"/>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5"/>
                                        </p:tgtEl>
                                        <p:attrNameLst>
                                          <p:attrName>ppt_x</p:attrName>
                                        </p:attrNameLst>
                                      </p:cBhvr>
                                      <p:tavLst>
                                        <p:tav tm="0">
                                          <p:val>
                                            <p:strVal val="ppt_x"/>
                                          </p:val>
                                        </p:tav>
                                        <p:tav tm="100000">
                                          <p:val>
                                            <p:strVal val="ppt_x"/>
                                          </p:val>
                                        </p:tav>
                                      </p:tavLst>
                                    </p:anim>
                                    <p:anim calcmode="lin" valueType="num">
                                      <p:cBhvr additive="base">
                                        <p:cTn id="43" dur="500"/>
                                        <p:tgtEl>
                                          <p:spTgt spid="5"/>
                                        </p:tgtEl>
                                        <p:attrNameLst>
                                          <p:attrName>ppt_y</p:attrName>
                                        </p:attrNameLst>
                                      </p:cBhvr>
                                      <p:tavLst>
                                        <p:tav tm="0">
                                          <p:val>
                                            <p:strVal val="ppt_y"/>
                                          </p:val>
                                        </p:tav>
                                        <p:tav tm="100000">
                                          <p:val>
                                            <p:strVal val="1+ppt_h/2"/>
                                          </p:val>
                                        </p:tav>
                                      </p:tavLst>
                                    </p:anim>
                                    <p:set>
                                      <p:cBhvr>
                                        <p:cTn id="44" dur="1" fill="hold">
                                          <p:stCondLst>
                                            <p:cond delay="499"/>
                                          </p:stCondLst>
                                        </p:cTn>
                                        <p:tgtEl>
                                          <p:spTgt spid="5"/>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4"/>
                                        </p:tgtEl>
                                        <p:attrNameLst>
                                          <p:attrName>ppt_x</p:attrName>
                                        </p:attrNameLst>
                                      </p:cBhvr>
                                      <p:tavLst>
                                        <p:tav tm="0">
                                          <p:val>
                                            <p:strVal val="ppt_x"/>
                                          </p:val>
                                        </p:tav>
                                        <p:tav tm="100000">
                                          <p:val>
                                            <p:strVal val="ppt_x"/>
                                          </p:val>
                                        </p:tav>
                                      </p:tavLst>
                                    </p:anim>
                                    <p:anim calcmode="lin" valueType="num">
                                      <p:cBhvr additive="base">
                                        <p:cTn id="47" dur="500"/>
                                        <p:tgtEl>
                                          <p:spTgt spid="4"/>
                                        </p:tgtEl>
                                        <p:attrNameLst>
                                          <p:attrName>ppt_y</p:attrName>
                                        </p:attrNameLst>
                                      </p:cBhvr>
                                      <p:tavLst>
                                        <p:tav tm="0">
                                          <p:val>
                                            <p:strVal val="ppt_y"/>
                                          </p:val>
                                        </p:tav>
                                        <p:tav tm="100000">
                                          <p:val>
                                            <p:strVal val="1+ppt_h/2"/>
                                          </p:val>
                                        </p:tav>
                                      </p:tavLst>
                                    </p:anim>
                                    <p:set>
                                      <p:cBhvr>
                                        <p:cTn id="48" dur="1" fill="hold">
                                          <p:stCondLst>
                                            <p:cond delay="499"/>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charRg st="63" end="13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charRg st="137" end="17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charRg st="172" end="2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5" grpId="1" animBg="1"/>
      <p:bldP spid="6" grpId="0" animBg="1"/>
      <p:bldP spid="6" grpId="1" animBg="1"/>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2226" name="Group 4"/>
          <p:cNvGrpSpPr/>
          <p:nvPr/>
        </p:nvGrpSpPr>
        <p:grpSpPr>
          <a:xfrm>
            <a:off x="611188" y="0"/>
            <a:ext cx="8329612" cy="7173913"/>
            <a:chOff x="675" y="567"/>
            <a:chExt cx="3750" cy="3659"/>
          </a:xfrm>
        </p:grpSpPr>
        <p:sp>
          <p:nvSpPr>
            <p:cNvPr id="52227" name="Rectangle 5"/>
            <p:cNvSpPr/>
            <p:nvPr/>
          </p:nvSpPr>
          <p:spPr>
            <a:xfrm>
              <a:off x="2588" y="4111"/>
              <a:ext cx="27" cy="115"/>
            </a:xfrm>
            <a:prstGeom prst="rect">
              <a:avLst/>
            </a:prstGeom>
            <a:noFill/>
            <a:ln w="9525">
              <a:noFill/>
            </a:ln>
          </p:spPr>
          <p:txBody>
            <a:bodyPr wrap="none" lIns="0" tIns="0" rIns="0" bIns="0">
              <a:spAutoFit/>
            </a:bodyPr>
            <a:p>
              <a:r>
                <a:rPr lang="en-US" altLang="zh-CN" sz="12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28" name="Rectangle 6"/>
            <p:cNvSpPr/>
            <p:nvPr/>
          </p:nvSpPr>
          <p:spPr>
            <a:xfrm>
              <a:off x="2889" y="2266"/>
              <a:ext cx="694" cy="224"/>
            </a:xfrm>
            <a:prstGeom prst="rect">
              <a:avLst/>
            </a:prstGeom>
            <a:noFill/>
            <a:ln w="9525">
              <a:noFill/>
            </a:ln>
          </p:spPr>
          <p:txBody>
            <a:bodyPr/>
            <a:p>
              <a:endParaRPr lang="zh-CN" altLang="en-US" dirty="0">
                <a:latin typeface="Arial" panose="020B0604020202020204" pitchFamily="34" charset="0"/>
              </a:endParaRPr>
            </a:p>
          </p:txBody>
        </p:sp>
        <p:sp>
          <p:nvSpPr>
            <p:cNvPr id="52229" name="Rectangle 7"/>
            <p:cNvSpPr/>
            <p:nvPr/>
          </p:nvSpPr>
          <p:spPr>
            <a:xfrm>
              <a:off x="2966" y="2328"/>
              <a:ext cx="75"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Y</a:t>
              </a:r>
              <a:endParaRPr lang="en-US" altLang="zh-CN" sz="2400" dirty="0">
                <a:latin typeface="Times New Roman" panose="02020603050405020304" pitchFamily="18" charset="0"/>
              </a:endParaRPr>
            </a:p>
          </p:txBody>
        </p:sp>
        <p:sp>
          <p:nvSpPr>
            <p:cNvPr id="52230" name="Rectangle 8"/>
            <p:cNvSpPr/>
            <p:nvPr/>
          </p:nvSpPr>
          <p:spPr>
            <a:xfrm>
              <a:off x="3036" y="2328"/>
              <a:ext cx="3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31" name="Rectangle 9"/>
            <p:cNvSpPr/>
            <p:nvPr/>
          </p:nvSpPr>
          <p:spPr>
            <a:xfrm>
              <a:off x="2881" y="1802"/>
              <a:ext cx="702" cy="232"/>
            </a:xfrm>
            <a:prstGeom prst="rect">
              <a:avLst/>
            </a:prstGeom>
            <a:noFill/>
            <a:ln w="9525">
              <a:noFill/>
            </a:ln>
          </p:spPr>
          <p:txBody>
            <a:bodyPr/>
            <a:p>
              <a:endParaRPr lang="zh-CN" altLang="en-US" dirty="0">
                <a:latin typeface="Arial" panose="020B0604020202020204" pitchFamily="34" charset="0"/>
              </a:endParaRPr>
            </a:p>
          </p:txBody>
        </p:sp>
        <p:sp>
          <p:nvSpPr>
            <p:cNvPr id="52232" name="Rectangle 10"/>
            <p:cNvSpPr/>
            <p:nvPr/>
          </p:nvSpPr>
          <p:spPr>
            <a:xfrm>
              <a:off x="2966" y="1872"/>
              <a:ext cx="75"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Y</a:t>
              </a:r>
              <a:endParaRPr lang="en-US" altLang="zh-CN" sz="2400" dirty="0">
                <a:latin typeface="Times New Roman" panose="02020603050405020304" pitchFamily="18" charset="0"/>
              </a:endParaRPr>
            </a:p>
          </p:txBody>
        </p:sp>
        <p:sp>
          <p:nvSpPr>
            <p:cNvPr id="52233" name="Rectangle 11"/>
            <p:cNvSpPr/>
            <p:nvPr/>
          </p:nvSpPr>
          <p:spPr>
            <a:xfrm>
              <a:off x="3036" y="1872"/>
              <a:ext cx="3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34" name="Rectangle 12"/>
            <p:cNvSpPr/>
            <p:nvPr/>
          </p:nvSpPr>
          <p:spPr>
            <a:xfrm>
              <a:off x="2881" y="1300"/>
              <a:ext cx="687" cy="255"/>
            </a:xfrm>
            <a:prstGeom prst="rect">
              <a:avLst/>
            </a:prstGeom>
            <a:noFill/>
            <a:ln w="9525">
              <a:noFill/>
            </a:ln>
          </p:spPr>
          <p:txBody>
            <a:bodyPr/>
            <a:p>
              <a:endParaRPr lang="zh-CN" altLang="en-US" dirty="0">
                <a:latin typeface="Arial" panose="020B0604020202020204" pitchFamily="34" charset="0"/>
              </a:endParaRPr>
            </a:p>
          </p:txBody>
        </p:sp>
        <p:sp>
          <p:nvSpPr>
            <p:cNvPr id="52235" name="Rectangle 13"/>
            <p:cNvSpPr/>
            <p:nvPr/>
          </p:nvSpPr>
          <p:spPr>
            <a:xfrm>
              <a:off x="2951" y="1370"/>
              <a:ext cx="75"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Y</a:t>
              </a:r>
              <a:endParaRPr lang="en-US" altLang="zh-CN" sz="2400" dirty="0">
                <a:latin typeface="Times New Roman" panose="02020603050405020304" pitchFamily="18" charset="0"/>
              </a:endParaRPr>
            </a:p>
          </p:txBody>
        </p:sp>
        <p:sp>
          <p:nvSpPr>
            <p:cNvPr id="52236" name="Rectangle 14"/>
            <p:cNvSpPr/>
            <p:nvPr/>
          </p:nvSpPr>
          <p:spPr>
            <a:xfrm>
              <a:off x="3020" y="1370"/>
              <a:ext cx="3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37" name="Rectangle 15"/>
            <p:cNvSpPr/>
            <p:nvPr/>
          </p:nvSpPr>
          <p:spPr>
            <a:xfrm>
              <a:off x="1577" y="2644"/>
              <a:ext cx="733" cy="240"/>
            </a:xfrm>
            <a:prstGeom prst="rect">
              <a:avLst/>
            </a:prstGeom>
            <a:noFill/>
            <a:ln w="9525">
              <a:noFill/>
            </a:ln>
          </p:spPr>
          <p:txBody>
            <a:bodyPr/>
            <a:p>
              <a:endParaRPr lang="zh-CN" altLang="en-US" dirty="0">
                <a:latin typeface="Arial" panose="020B0604020202020204" pitchFamily="34" charset="0"/>
              </a:endParaRPr>
            </a:p>
          </p:txBody>
        </p:sp>
        <p:sp>
          <p:nvSpPr>
            <p:cNvPr id="52238" name="Rectangle 16"/>
            <p:cNvSpPr/>
            <p:nvPr/>
          </p:nvSpPr>
          <p:spPr>
            <a:xfrm>
              <a:off x="1662" y="2721"/>
              <a:ext cx="8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N</a:t>
              </a:r>
              <a:endParaRPr lang="en-US" altLang="zh-CN" sz="2400" dirty="0">
                <a:latin typeface="Times New Roman" panose="02020603050405020304" pitchFamily="18" charset="0"/>
              </a:endParaRPr>
            </a:p>
          </p:txBody>
        </p:sp>
        <p:sp>
          <p:nvSpPr>
            <p:cNvPr id="52239" name="Rectangle 17"/>
            <p:cNvSpPr/>
            <p:nvPr/>
          </p:nvSpPr>
          <p:spPr>
            <a:xfrm>
              <a:off x="1732" y="2721"/>
              <a:ext cx="3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40" name="Rectangle 18"/>
            <p:cNvSpPr/>
            <p:nvPr/>
          </p:nvSpPr>
          <p:spPr>
            <a:xfrm>
              <a:off x="1570" y="2158"/>
              <a:ext cx="710" cy="231"/>
            </a:xfrm>
            <a:prstGeom prst="rect">
              <a:avLst/>
            </a:prstGeom>
            <a:noFill/>
            <a:ln w="9525">
              <a:noFill/>
            </a:ln>
          </p:spPr>
          <p:txBody>
            <a:bodyPr/>
            <a:p>
              <a:endParaRPr lang="zh-CN" altLang="en-US" dirty="0">
                <a:latin typeface="Arial" panose="020B0604020202020204" pitchFamily="34" charset="0"/>
              </a:endParaRPr>
            </a:p>
          </p:txBody>
        </p:sp>
        <p:sp>
          <p:nvSpPr>
            <p:cNvPr id="52241" name="Rectangle 19"/>
            <p:cNvSpPr/>
            <p:nvPr/>
          </p:nvSpPr>
          <p:spPr>
            <a:xfrm>
              <a:off x="1647" y="2235"/>
              <a:ext cx="8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N</a:t>
              </a:r>
              <a:endParaRPr lang="en-US" altLang="zh-CN" sz="2400" dirty="0">
                <a:latin typeface="Times New Roman" panose="02020603050405020304" pitchFamily="18" charset="0"/>
              </a:endParaRPr>
            </a:p>
          </p:txBody>
        </p:sp>
        <p:sp>
          <p:nvSpPr>
            <p:cNvPr id="52242" name="Rectangle 20"/>
            <p:cNvSpPr/>
            <p:nvPr/>
          </p:nvSpPr>
          <p:spPr>
            <a:xfrm>
              <a:off x="1716" y="2235"/>
              <a:ext cx="3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43" name="Rectangle 21"/>
            <p:cNvSpPr/>
            <p:nvPr/>
          </p:nvSpPr>
          <p:spPr>
            <a:xfrm>
              <a:off x="1577" y="1671"/>
              <a:ext cx="579" cy="240"/>
            </a:xfrm>
            <a:prstGeom prst="rect">
              <a:avLst/>
            </a:prstGeom>
            <a:noFill/>
            <a:ln w="9525">
              <a:noFill/>
            </a:ln>
          </p:spPr>
          <p:txBody>
            <a:bodyPr/>
            <a:p>
              <a:endParaRPr lang="zh-CN" altLang="en-US" dirty="0">
                <a:latin typeface="Arial" panose="020B0604020202020204" pitchFamily="34" charset="0"/>
              </a:endParaRPr>
            </a:p>
          </p:txBody>
        </p:sp>
        <p:sp>
          <p:nvSpPr>
            <p:cNvPr id="52244" name="Rectangle 22"/>
            <p:cNvSpPr/>
            <p:nvPr/>
          </p:nvSpPr>
          <p:spPr>
            <a:xfrm>
              <a:off x="1662" y="1748"/>
              <a:ext cx="8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N</a:t>
              </a:r>
              <a:endParaRPr lang="en-US" altLang="zh-CN" sz="2400" dirty="0">
                <a:latin typeface="Times New Roman" panose="02020603050405020304" pitchFamily="18" charset="0"/>
              </a:endParaRPr>
            </a:p>
          </p:txBody>
        </p:sp>
        <p:sp>
          <p:nvSpPr>
            <p:cNvPr id="52245" name="Rectangle 23"/>
            <p:cNvSpPr/>
            <p:nvPr/>
          </p:nvSpPr>
          <p:spPr>
            <a:xfrm>
              <a:off x="1732" y="1748"/>
              <a:ext cx="31" cy="134"/>
            </a:xfrm>
            <a:prstGeom prst="rect">
              <a:avLst/>
            </a:prstGeom>
            <a:noFill/>
            <a:ln w="9525">
              <a:noFill/>
            </a:ln>
          </p:spPr>
          <p:txBody>
            <a:bodyPr wrap="none" lIns="0" tIns="0" rIns="0" bIns="0">
              <a:spAutoFit/>
            </a:bodyPr>
            <a:p>
              <a:r>
                <a:rPr lang="en-US" altLang="zh-CN" sz="1400" dirty="0">
                  <a:solidFill>
                    <a:srgbClr val="000000"/>
                  </a:solidFill>
                  <a:latin typeface="Arial" panose="020B0604020202020204" pitchFamily="34" charset="0"/>
                </a:rPr>
                <a:t> </a:t>
              </a:r>
              <a:endParaRPr lang="en-US" altLang="zh-CN" sz="2400" dirty="0">
                <a:latin typeface="Times New Roman" panose="02020603050405020304" pitchFamily="18" charset="0"/>
              </a:endParaRPr>
            </a:p>
          </p:txBody>
        </p:sp>
        <p:sp>
          <p:nvSpPr>
            <p:cNvPr id="52246" name="Rectangle 24"/>
            <p:cNvSpPr/>
            <p:nvPr/>
          </p:nvSpPr>
          <p:spPr>
            <a:xfrm>
              <a:off x="1462" y="1007"/>
              <a:ext cx="848" cy="247"/>
            </a:xfrm>
            <a:prstGeom prst="rect">
              <a:avLst/>
            </a:prstGeom>
            <a:solidFill>
              <a:srgbClr val="FFFFFF"/>
            </a:solidFill>
            <a:ln w="12700"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52247" name="Rectangle 25"/>
            <p:cNvSpPr/>
            <p:nvPr/>
          </p:nvSpPr>
          <p:spPr>
            <a:xfrm>
              <a:off x="1701" y="1069"/>
              <a:ext cx="384"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保护现场</a:t>
              </a:r>
              <a:endParaRPr lang="zh-CN" altLang="en-US" sz="2400" dirty="0">
                <a:latin typeface="Times New Roman" panose="02020603050405020304" pitchFamily="18" charset="0"/>
              </a:endParaRPr>
            </a:p>
          </p:txBody>
        </p:sp>
        <p:sp>
          <p:nvSpPr>
            <p:cNvPr id="52248" name="Rectangle 26"/>
            <p:cNvSpPr/>
            <p:nvPr/>
          </p:nvSpPr>
          <p:spPr>
            <a:xfrm>
              <a:off x="2071" y="1069"/>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49" name="Freeform 27"/>
            <p:cNvSpPr/>
            <p:nvPr/>
          </p:nvSpPr>
          <p:spPr>
            <a:xfrm>
              <a:off x="675" y="1432"/>
              <a:ext cx="2453" cy="247"/>
            </a:xfrm>
            <a:custGeom>
              <a:avLst/>
              <a:gdLst>
                <a:gd name="txL" fmla="*/ 0 w 2453"/>
                <a:gd name="txT" fmla="*/ 0 h 247"/>
                <a:gd name="txR" fmla="*/ 2453 w 2453"/>
                <a:gd name="txB" fmla="*/ 247 h 247"/>
              </a:gdLst>
              <a:ahLst/>
              <a:cxnLst>
                <a:cxn ang="0">
                  <a:pos x="493" y="0"/>
                </a:cxn>
                <a:cxn ang="0">
                  <a:pos x="1959" y="0"/>
                </a:cxn>
                <a:cxn ang="0">
                  <a:pos x="2453" y="123"/>
                </a:cxn>
                <a:cxn ang="0">
                  <a:pos x="1959" y="247"/>
                </a:cxn>
                <a:cxn ang="0">
                  <a:pos x="493" y="247"/>
                </a:cxn>
                <a:cxn ang="0">
                  <a:pos x="0" y="123"/>
                </a:cxn>
                <a:cxn ang="0">
                  <a:pos x="493" y="0"/>
                </a:cxn>
              </a:cxnLst>
              <a:rect l="txL" t="txT" r="txR" b="txB"/>
              <a:pathLst>
                <a:path w="2453" h="247">
                  <a:moveTo>
                    <a:pt x="493" y="0"/>
                  </a:moveTo>
                  <a:lnTo>
                    <a:pt x="1959" y="0"/>
                  </a:lnTo>
                  <a:lnTo>
                    <a:pt x="2453" y="123"/>
                  </a:lnTo>
                  <a:lnTo>
                    <a:pt x="1959" y="247"/>
                  </a:lnTo>
                  <a:lnTo>
                    <a:pt x="493" y="247"/>
                  </a:lnTo>
                  <a:lnTo>
                    <a:pt x="0" y="123"/>
                  </a:lnTo>
                  <a:lnTo>
                    <a:pt x="493" y="0"/>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52250" name="Rectangle 28"/>
            <p:cNvSpPr/>
            <p:nvPr/>
          </p:nvSpPr>
          <p:spPr>
            <a:xfrm>
              <a:off x="1215" y="1494"/>
              <a:ext cx="192"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检查</a:t>
              </a:r>
              <a:endParaRPr lang="zh-CN" altLang="en-US" sz="2400" dirty="0">
                <a:latin typeface="Times New Roman" panose="02020603050405020304" pitchFamily="18" charset="0"/>
              </a:endParaRPr>
            </a:p>
          </p:txBody>
        </p:sp>
        <p:sp>
          <p:nvSpPr>
            <p:cNvPr id="52251" name="Rectangle 29"/>
            <p:cNvSpPr/>
            <p:nvPr/>
          </p:nvSpPr>
          <p:spPr>
            <a:xfrm>
              <a:off x="1423" y="1494"/>
              <a:ext cx="192"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IRQ1</a:t>
              </a:r>
              <a:endParaRPr lang="en-US" altLang="zh-CN" sz="2400" dirty="0">
                <a:latin typeface="Times New Roman" panose="02020603050405020304" pitchFamily="18" charset="0"/>
              </a:endParaRPr>
            </a:p>
          </p:txBody>
        </p:sp>
        <p:sp>
          <p:nvSpPr>
            <p:cNvPr id="52252" name="Rectangle 30"/>
            <p:cNvSpPr/>
            <p:nvPr/>
          </p:nvSpPr>
          <p:spPr>
            <a:xfrm>
              <a:off x="1631" y="1494"/>
              <a:ext cx="811"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的中断状态是否为</a:t>
              </a:r>
              <a:r>
                <a:rPr lang="zh-CN" altLang="en-US" sz="1200" dirty="0">
                  <a:solidFill>
                    <a:srgbClr val="000000"/>
                  </a:solidFill>
                  <a:latin typeface="Times New Roman" panose="02020603050405020304" pitchFamily="18" charset="0"/>
                </a:rPr>
                <a:t>“</a:t>
              </a:r>
              <a:endParaRPr lang="zh-CN" altLang="en-US" sz="2400" dirty="0">
                <a:latin typeface="Times New Roman" panose="02020603050405020304" pitchFamily="18" charset="0"/>
              </a:endParaRPr>
            </a:p>
          </p:txBody>
        </p:sp>
        <p:sp>
          <p:nvSpPr>
            <p:cNvPr id="52253" name="Rectangle 31"/>
            <p:cNvSpPr/>
            <p:nvPr/>
          </p:nvSpPr>
          <p:spPr>
            <a:xfrm>
              <a:off x="2465" y="1494"/>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1</a:t>
              </a:r>
              <a:endParaRPr lang="en-US" altLang="zh-CN" sz="2400" dirty="0">
                <a:latin typeface="Times New Roman" panose="02020603050405020304" pitchFamily="18" charset="0"/>
              </a:endParaRPr>
            </a:p>
          </p:txBody>
        </p:sp>
        <p:sp>
          <p:nvSpPr>
            <p:cNvPr id="52254" name="Rectangle 32"/>
            <p:cNvSpPr/>
            <p:nvPr/>
          </p:nvSpPr>
          <p:spPr>
            <a:xfrm>
              <a:off x="2511" y="1494"/>
              <a:ext cx="43" cy="115"/>
            </a:xfrm>
            <a:prstGeom prst="rect">
              <a:avLst/>
            </a:prstGeom>
            <a:noFill/>
            <a:ln w="9525">
              <a:noFill/>
            </a:ln>
          </p:spPr>
          <p:txBody>
            <a:bodyPr wrap="none" lIns="0" tIns="0" rIns="0" bIns="0">
              <a:spAutoFit/>
            </a:bodyPr>
            <a:p>
              <a:r>
                <a:rPr lang="en-US" altLang="zh-CN" sz="1200" dirty="0">
                  <a:solidFill>
                    <a:srgbClr val="000000"/>
                  </a:solidFill>
                  <a:latin typeface="Times New Roman" panose="02020603050405020304" pitchFamily="18" charset="0"/>
                </a:rPr>
                <a:t>”</a:t>
              </a:r>
              <a:endParaRPr lang="en-US" altLang="zh-CN" sz="2400" dirty="0">
                <a:latin typeface="Times New Roman" panose="02020603050405020304" pitchFamily="18" charset="0"/>
              </a:endParaRPr>
            </a:p>
          </p:txBody>
        </p:sp>
        <p:sp>
          <p:nvSpPr>
            <p:cNvPr id="52255" name="Rectangle 33"/>
            <p:cNvSpPr/>
            <p:nvPr/>
          </p:nvSpPr>
          <p:spPr>
            <a:xfrm>
              <a:off x="2580" y="1494"/>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56" name="Freeform 34"/>
            <p:cNvSpPr/>
            <p:nvPr/>
          </p:nvSpPr>
          <p:spPr>
            <a:xfrm>
              <a:off x="675" y="1911"/>
              <a:ext cx="2453" cy="247"/>
            </a:xfrm>
            <a:custGeom>
              <a:avLst/>
              <a:gdLst>
                <a:gd name="txL" fmla="*/ 0 w 2453"/>
                <a:gd name="txT" fmla="*/ 0 h 247"/>
                <a:gd name="txR" fmla="*/ 2453 w 2453"/>
                <a:gd name="txB" fmla="*/ 247 h 247"/>
              </a:gdLst>
              <a:ahLst/>
              <a:cxnLst>
                <a:cxn ang="0">
                  <a:pos x="493" y="0"/>
                </a:cxn>
                <a:cxn ang="0">
                  <a:pos x="1959" y="0"/>
                </a:cxn>
                <a:cxn ang="0">
                  <a:pos x="2453" y="123"/>
                </a:cxn>
                <a:cxn ang="0">
                  <a:pos x="1959" y="247"/>
                </a:cxn>
                <a:cxn ang="0">
                  <a:pos x="493" y="247"/>
                </a:cxn>
                <a:cxn ang="0">
                  <a:pos x="0" y="123"/>
                </a:cxn>
                <a:cxn ang="0">
                  <a:pos x="493" y="0"/>
                </a:cxn>
              </a:cxnLst>
              <a:rect l="txL" t="txT" r="txR" b="txB"/>
              <a:pathLst>
                <a:path w="2453" h="247">
                  <a:moveTo>
                    <a:pt x="493" y="0"/>
                  </a:moveTo>
                  <a:lnTo>
                    <a:pt x="1959" y="0"/>
                  </a:lnTo>
                  <a:lnTo>
                    <a:pt x="2453" y="123"/>
                  </a:lnTo>
                  <a:lnTo>
                    <a:pt x="1959" y="247"/>
                  </a:lnTo>
                  <a:lnTo>
                    <a:pt x="493" y="247"/>
                  </a:lnTo>
                  <a:lnTo>
                    <a:pt x="0" y="123"/>
                  </a:lnTo>
                  <a:lnTo>
                    <a:pt x="493" y="0"/>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52257" name="Rectangle 35"/>
            <p:cNvSpPr/>
            <p:nvPr/>
          </p:nvSpPr>
          <p:spPr>
            <a:xfrm>
              <a:off x="1215" y="1965"/>
              <a:ext cx="192"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检查</a:t>
              </a:r>
              <a:endParaRPr lang="zh-CN" altLang="en-US" sz="2400" dirty="0">
                <a:latin typeface="Times New Roman" panose="02020603050405020304" pitchFamily="18" charset="0"/>
              </a:endParaRPr>
            </a:p>
          </p:txBody>
        </p:sp>
        <p:sp>
          <p:nvSpPr>
            <p:cNvPr id="52258" name="Rectangle 36"/>
            <p:cNvSpPr/>
            <p:nvPr/>
          </p:nvSpPr>
          <p:spPr>
            <a:xfrm>
              <a:off x="1423" y="1965"/>
              <a:ext cx="192"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IRQ2</a:t>
              </a:r>
              <a:endParaRPr lang="en-US" altLang="zh-CN" sz="2400" dirty="0">
                <a:latin typeface="Times New Roman" panose="02020603050405020304" pitchFamily="18" charset="0"/>
              </a:endParaRPr>
            </a:p>
          </p:txBody>
        </p:sp>
        <p:sp>
          <p:nvSpPr>
            <p:cNvPr id="52259" name="Rectangle 37"/>
            <p:cNvSpPr/>
            <p:nvPr/>
          </p:nvSpPr>
          <p:spPr>
            <a:xfrm>
              <a:off x="1631" y="1965"/>
              <a:ext cx="811"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的中断状态是否为</a:t>
              </a:r>
              <a:r>
                <a:rPr lang="zh-CN" altLang="en-US" sz="1200" dirty="0">
                  <a:solidFill>
                    <a:srgbClr val="000000"/>
                  </a:solidFill>
                  <a:latin typeface="Times New Roman" panose="02020603050405020304" pitchFamily="18" charset="0"/>
                </a:rPr>
                <a:t>“</a:t>
              </a:r>
              <a:endParaRPr lang="zh-CN" altLang="en-US" sz="2400" dirty="0">
                <a:latin typeface="Times New Roman" panose="02020603050405020304" pitchFamily="18" charset="0"/>
              </a:endParaRPr>
            </a:p>
          </p:txBody>
        </p:sp>
        <p:sp>
          <p:nvSpPr>
            <p:cNvPr id="52260" name="Rectangle 38"/>
            <p:cNvSpPr/>
            <p:nvPr/>
          </p:nvSpPr>
          <p:spPr>
            <a:xfrm>
              <a:off x="2465" y="1965"/>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1</a:t>
              </a:r>
              <a:endParaRPr lang="en-US" altLang="zh-CN" sz="2400" dirty="0">
                <a:latin typeface="Times New Roman" panose="02020603050405020304" pitchFamily="18" charset="0"/>
              </a:endParaRPr>
            </a:p>
          </p:txBody>
        </p:sp>
        <p:sp>
          <p:nvSpPr>
            <p:cNvPr id="52261" name="Rectangle 39"/>
            <p:cNvSpPr/>
            <p:nvPr/>
          </p:nvSpPr>
          <p:spPr>
            <a:xfrm>
              <a:off x="2511" y="1965"/>
              <a:ext cx="43" cy="115"/>
            </a:xfrm>
            <a:prstGeom prst="rect">
              <a:avLst/>
            </a:prstGeom>
            <a:noFill/>
            <a:ln w="9525">
              <a:noFill/>
            </a:ln>
          </p:spPr>
          <p:txBody>
            <a:bodyPr wrap="none" lIns="0" tIns="0" rIns="0" bIns="0">
              <a:spAutoFit/>
            </a:bodyPr>
            <a:p>
              <a:r>
                <a:rPr lang="en-US" altLang="zh-CN" sz="1200" dirty="0">
                  <a:solidFill>
                    <a:srgbClr val="000000"/>
                  </a:solidFill>
                  <a:latin typeface="Times New Roman" panose="02020603050405020304" pitchFamily="18" charset="0"/>
                </a:rPr>
                <a:t>”</a:t>
              </a:r>
              <a:endParaRPr lang="en-US" altLang="zh-CN" sz="2400" dirty="0">
                <a:latin typeface="Times New Roman" panose="02020603050405020304" pitchFamily="18" charset="0"/>
              </a:endParaRPr>
            </a:p>
          </p:txBody>
        </p:sp>
        <p:sp>
          <p:nvSpPr>
            <p:cNvPr id="52262" name="Rectangle 40"/>
            <p:cNvSpPr/>
            <p:nvPr/>
          </p:nvSpPr>
          <p:spPr>
            <a:xfrm>
              <a:off x="2580" y="1965"/>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63" name="Freeform 41"/>
            <p:cNvSpPr/>
            <p:nvPr/>
          </p:nvSpPr>
          <p:spPr>
            <a:xfrm>
              <a:off x="675" y="2382"/>
              <a:ext cx="2453" cy="247"/>
            </a:xfrm>
            <a:custGeom>
              <a:avLst/>
              <a:gdLst>
                <a:gd name="txL" fmla="*/ 0 w 2453"/>
                <a:gd name="txT" fmla="*/ 0 h 247"/>
                <a:gd name="txR" fmla="*/ 2453 w 2453"/>
                <a:gd name="txB" fmla="*/ 247 h 247"/>
              </a:gdLst>
              <a:ahLst/>
              <a:cxnLst>
                <a:cxn ang="0">
                  <a:pos x="493" y="0"/>
                </a:cxn>
                <a:cxn ang="0">
                  <a:pos x="1959" y="0"/>
                </a:cxn>
                <a:cxn ang="0">
                  <a:pos x="2453" y="123"/>
                </a:cxn>
                <a:cxn ang="0">
                  <a:pos x="1959" y="247"/>
                </a:cxn>
                <a:cxn ang="0">
                  <a:pos x="493" y="247"/>
                </a:cxn>
                <a:cxn ang="0">
                  <a:pos x="0" y="123"/>
                </a:cxn>
                <a:cxn ang="0">
                  <a:pos x="493" y="0"/>
                </a:cxn>
              </a:cxnLst>
              <a:rect l="txL" t="txT" r="txR" b="txB"/>
              <a:pathLst>
                <a:path w="2453" h="247">
                  <a:moveTo>
                    <a:pt x="493" y="0"/>
                  </a:moveTo>
                  <a:lnTo>
                    <a:pt x="1959" y="0"/>
                  </a:lnTo>
                  <a:lnTo>
                    <a:pt x="2453" y="123"/>
                  </a:lnTo>
                  <a:lnTo>
                    <a:pt x="1959" y="247"/>
                  </a:lnTo>
                  <a:lnTo>
                    <a:pt x="493" y="247"/>
                  </a:lnTo>
                  <a:lnTo>
                    <a:pt x="0" y="123"/>
                  </a:lnTo>
                  <a:lnTo>
                    <a:pt x="493" y="0"/>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52264" name="Rectangle 42"/>
            <p:cNvSpPr/>
            <p:nvPr/>
          </p:nvSpPr>
          <p:spPr>
            <a:xfrm>
              <a:off x="1215" y="2443"/>
              <a:ext cx="192"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检查</a:t>
              </a:r>
              <a:endParaRPr lang="zh-CN" altLang="en-US" sz="2400" dirty="0">
                <a:latin typeface="Times New Roman" panose="02020603050405020304" pitchFamily="18" charset="0"/>
              </a:endParaRPr>
            </a:p>
          </p:txBody>
        </p:sp>
        <p:sp>
          <p:nvSpPr>
            <p:cNvPr id="52265" name="Rectangle 43"/>
            <p:cNvSpPr/>
            <p:nvPr/>
          </p:nvSpPr>
          <p:spPr>
            <a:xfrm>
              <a:off x="1423" y="2443"/>
              <a:ext cx="192"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IRQ3</a:t>
              </a:r>
              <a:endParaRPr lang="en-US" altLang="zh-CN" sz="2400" dirty="0">
                <a:latin typeface="Times New Roman" panose="02020603050405020304" pitchFamily="18" charset="0"/>
              </a:endParaRPr>
            </a:p>
          </p:txBody>
        </p:sp>
        <p:sp>
          <p:nvSpPr>
            <p:cNvPr id="52266" name="Rectangle 44"/>
            <p:cNvSpPr/>
            <p:nvPr/>
          </p:nvSpPr>
          <p:spPr>
            <a:xfrm>
              <a:off x="1631" y="2443"/>
              <a:ext cx="811"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的中断状态是否为</a:t>
              </a:r>
              <a:r>
                <a:rPr lang="zh-CN" altLang="en-US" sz="1200" dirty="0">
                  <a:solidFill>
                    <a:srgbClr val="000000"/>
                  </a:solidFill>
                  <a:latin typeface="Times New Roman" panose="02020603050405020304" pitchFamily="18" charset="0"/>
                </a:rPr>
                <a:t>“</a:t>
              </a:r>
              <a:endParaRPr lang="zh-CN" altLang="en-US" sz="2400" dirty="0">
                <a:latin typeface="Times New Roman" panose="02020603050405020304" pitchFamily="18" charset="0"/>
              </a:endParaRPr>
            </a:p>
          </p:txBody>
        </p:sp>
        <p:sp>
          <p:nvSpPr>
            <p:cNvPr id="52267" name="Rectangle 45"/>
            <p:cNvSpPr/>
            <p:nvPr/>
          </p:nvSpPr>
          <p:spPr>
            <a:xfrm>
              <a:off x="2465" y="2443"/>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1</a:t>
              </a:r>
              <a:endParaRPr lang="en-US" altLang="zh-CN" sz="2400" dirty="0">
                <a:latin typeface="Times New Roman" panose="02020603050405020304" pitchFamily="18" charset="0"/>
              </a:endParaRPr>
            </a:p>
          </p:txBody>
        </p:sp>
        <p:sp>
          <p:nvSpPr>
            <p:cNvPr id="52268" name="Rectangle 46"/>
            <p:cNvSpPr/>
            <p:nvPr/>
          </p:nvSpPr>
          <p:spPr>
            <a:xfrm>
              <a:off x="2511" y="2443"/>
              <a:ext cx="43" cy="115"/>
            </a:xfrm>
            <a:prstGeom prst="rect">
              <a:avLst/>
            </a:prstGeom>
            <a:noFill/>
            <a:ln w="9525">
              <a:noFill/>
            </a:ln>
          </p:spPr>
          <p:txBody>
            <a:bodyPr wrap="none" lIns="0" tIns="0" rIns="0" bIns="0">
              <a:spAutoFit/>
            </a:bodyPr>
            <a:p>
              <a:r>
                <a:rPr lang="en-US" altLang="zh-CN" sz="1200" dirty="0">
                  <a:solidFill>
                    <a:srgbClr val="000000"/>
                  </a:solidFill>
                  <a:latin typeface="Times New Roman" panose="02020603050405020304" pitchFamily="18" charset="0"/>
                </a:rPr>
                <a:t>”</a:t>
              </a:r>
              <a:endParaRPr lang="en-US" altLang="zh-CN" sz="2400" dirty="0">
                <a:latin typeface="Times New Roman" panose="02020603050405020304" pitchFamily="18" charset="0"/>
              </a:endParaRPr>
            </a:p>
          </p:txBody>
        </p:sp>
        <p:sp>
          <p:nvSpPr>
            <p:cNvPr id="52269" name="Rectangle 47"/>
            <p:cNvSpPr/>
            <p:nvPr/>
          </p:nvSpPr>
          <p:spPr>
            <a:xfrm>
              <a:off x="2580" y="2443"/>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70" name="Rectangle 48"/>
            <p:cNvSpPr/>
            <p:nvPr/>
          </p:nvSpPr>
          <p:spPr>
            <a:xfrm>
              <a:off x="3267" y="1455"/>
              <a:ext cx="941" cy="247"/>
            </a:xfrm>
            <a:prstGeom prst="rect">
              <a:avLst/>
            </a:prstGeom>
            <a:solidFill>
              <a:srgbClr val="FFFFFF"/>
            </a:solidFill>
            <a:ln w="12700"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52271" name="Rectangle 49"/>
            <p:cNvSpPr/>
            <p:nvPr/>
          </p:nvSpPr>
          <p:spPr>
            <a:xfrm>
              <a:off x="3398" y="1509"/>
              <a:ext cx="192"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IRQ1</a:t>
              </a:r>
              <a:endParaRPr lang="en-US" altLang="zh-CN" sz="2400" dirty="0">
                <a:latin typeface="Times New Roman" panose="02020603050405020304" pitchFamily="18" charset="0"/>
              </a:endParaRPr>
            </a:p>
          </p:txBody>
        </p:sp>
        <p:sp>
          <p:nvSpPr>
            <p:cNvPr id="52272" name="Rectangle 50"/>
            <p:cNvSpPr/>
            <p:nvPr/>
          </p:nvSpPr>
          <p:spPr>
            <a:xfrm>
              <a:off x="3607" y="1509"/>
              <a:ext cx="480"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的服务程序</a:t>
              </a:r>
              <a:endParaRPr lang="zh-CN" altLang="en-US" sz="2400" dirty="0">
                <a:latin typeface="Times New Roman" panose="02020603050405020304" pitchFamily="18" charset="0"/>
              </a:endParaRPr>
            </a:p>
          </p:txBody>
        </p:sp>
        <p:sp>
          <p:nvSpPr>
            <p:cNvPr id="52273" name="Rectangle 51"/>
            <p:cNvSpPr/>
            <p:nvPr/>
          </p:nvSpPr>
          <p:spPr>
            <a:xfrm>
              <a:off x="4070" y="1509"/>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74" name="Rectangle 52"/>
            <p:cNvSpPr/>
            <p:nvPr/>
          </p:nvSpPr>
          <p:spPr>
            <a:xfrm>
              <a:off x="3267" y="1926"/>
              <a:ext cx="941" cy="239"/>
            </a:xfrm>
            <a:prstGeom prst="rect">
              <a:avLst/>
            </a:prstGeom>
            <a:solidFill>
              <a:srgbClr val="FFFFFF"/>
            </a:solidFill>
            <a:ln w="12700"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52275" name="Rectangle 53"/>
            <p:cNvSpPr/>
            <p:nvPr/>
          </p:nvSpPr>
          <p:spPr>
            <a:xfrm>
              <a:off x="3398" y="1980"/>
              <a:ext cx="192"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IRQ2</a:t>
              </a:r>
              <a:endParaRPr lang="en-US" altLang="zh-CN" sz="2400" dirty="0">
                <a:latin typeface="Times New Roman" panose="02020603050405020304" pitchFamily="18" charset="0"/>
              </a:endParaRPr>
            </a:p>
          </p:txBody>
        </p:sp>
        <p:sp>
          <p:nvSpPr>
            <p:cNvPr id="52276" name="Rectangle 54"/>
            <p:cNvSpPr/>
            <p:nvPr/>
          </p:nvSpPr>
          <p:spPr>
            <a:xfrm>
              <a:off x="3607" y="1980"/>
              <a:ext cx="480"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的服务程序</a:t>
              </a:r>
              <a:endParaRPr lang="zh-CN" altLang="en-US" sz="2400" dirty="0">
                <a:latin typeface="Times New Roman" panose="02020603050405020304" pitchFamily="18" charset="0"/>
              </a:endParaRPr>
            </a:p>
          </p:txBody>
        </p:sp>
        <p:sp>
          <p:nvSpPr>
            <p:cNvPr id="52277" name="Rectangle 55"/>
            <p:cNvSpPr/>
            <p:nvPr/>
          </p:nvSpPr>
          <p:spPr>
            <a:xfrm>
              <a:off x="4070" y="1980"/>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78" name="Rectangle 56"/>
            <p:cNvSpPr/>
            <p:nvPr/>
          </p:nvSpPr>
          <p:spPr>
            <a:xfrm>
              <a:off x="3267" y="2382"/>
              <a:ext cx="941" cy="247"/>
            </a:xfrm>
            <a:prstGeom prst="rect">
              <a:avLst/>
            </a:prstGeom>
            <a:solidFill>
              <a:srgbClr val="FFFFFF"/>
            </a:solidFill>
            <a:ln w="12700"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52279" name="Rectangle 57"/>
            <p:cNvSpPr/>
            <p:nvPr/>
          </p:nvSpPr>
          <p:spPr>
            <a:xfrm>
              <a:off x="3398" y="2443"/>
              <a:ext cx="192"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IRQ3</a:t>
              </a:r>
              <a:endParaRPr lang="en-US" altLang="zh-CN" sz="2400" dirty="0">
                <a:latin typeface="Times New Roman" panose="02020603050405020304" pitchFamily="18" charset="0"/>
              </a:endParaRPr>
            </a:p>
          </p:txBody>
        </p:sp>
        <p:sp>
          <p:nvSpPr>
            <p:cNvPr id="52280" name="Rectangle 58"/>
            <p:cNvSpPr/>
            <p:nvPr/>
          </p:nvSpPr>
          <p:spPr>
            <a:xfrm>
              <a:off x="3607" y="2443"/>
              <a:ext cx="480"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的服务程序</a:t>
              </a:r>
              <a:endParaRPr lang="zh-CN" altLang="en-US" sz="2400" dirty="0">
                <a:latin typeface="Times New Roman" panose="02020603050405020304" pitchFamily="18" charset="0"/>
              </a:endParaRPr>
            </a:p>
          </p:txBody>
        </p:sp>
        <p:sp>
          <p:nvSpPr>
            <p:cNvPr id="52281" name="Rectangle 59"/>
            <p:cNvSpPr/>
            <p:nvPr/>
          </p:nvSpPr>
          <p:spPr>
            <a:xfrm>
              <a:off x="4070" y="2443"/>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82" name="Rectangle 60"/>
            <p:cNvSpPr/>
            <p:nvPr/>
          </p:nvSpPr>
          <p:spPr>
            <a:xfrm>
              <a:off x="1462" y="3324"/>
              <a:ext cx="848" cy="239"/>
            </a:xfrm>
            <a:prstGeom prst="rect">
              <a:avLst/>
            </a:prstGeom>
            <a:solidFill>
              <a:srgbClr val="FFFFFF"/>
            </a:solidFill>
            <a:ln w="12700" cap="flat" cmpd="sng">
              <a:solidFill>
                <a:srgbClr val="000000"/>
              </a:solidFill>
              <a:prstDash val="solid"/>
              <a:miter/>
              <a:headEnd type="none" w="med" len="med"/>
              <a:tailEnd type="none" w="med" len="med"/>
            </a:ln>
          </p:spPr>
          <p:txBody>
            <a:bodyPr/>
            <a:p>
              <a:endParaRPr lang="zh-CN" altLang="en-US" dirty="0">
                <a:latin typeface="Arial" panose="020B0604020202020204" pitchFamily="34" charset="0"/>
              </a:endParaRPr>
            </a:p>
          </p:txBody>
        </p:sp>
        <p:sp>
          <p:nvSpPr>
            <p:cNvPr id="52283" name="Rectangle 61"/>
            <p:cNvSpPr/>
            <p:nvPr/>
          </p:nvSpPr>
          <p:spPr>
            <a:xfrm>
              <a:off x="1701" y="3378"/>
              <a:ext cx="384"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恢复现场</a:t>
              </a:r>
              <a:endParaRPr lang="zh-CN" altLang="en-US" sz="2400" dirty="0">
                <a:latin typeface="Times New Roman" panose="02020603050405020304" pitchFamily="18" charset="0"/>
              </a:endParaRPr>
            </a:p>
          </p:txBody>
        </p:sp>
        <p:sp>
          <p:nvSpPr>
            <p:cNvPr id="52284" name="Rectangle 62"/>
            <p:cNvSpPr/>
            <p:nvPr/>
          </p:nvSpPr>
          <p:spPr>
            <a:xfrm>
              <a:off x="2071" y="3378"/>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85" name="Freeform 63"/>
            <p:cNvSpPr/>
            <p:nvPr/>
          </p:nvSpPr>
          <p:spPr>
            <a:xfrm>
              <a:off x="1539" y="3756"/>
              <a:ext cx="679" cy="271"/>
            </a:xfrm>
            <a:custGeom>
              <a:avLst/>
              <a:gdLst>
                <a:gd name="txL" fmla="*/ 0 w 679"/>
                <a:gd name="txT" fmla="*/ 0 h 271"/>
                <a:gd name="txR" fmla="*/ 679 w 679"/>
                <a:gd name="txB" fmla="*/ 271 h 271"/>
              </a:gdLst>
              <a:ahLst/>
              <a:cxnLst>
                <a:cxn ang="0">
                  <a:pos x="108" y="0"/>
                </a:cxn>
                <a:cxn ang="0">
                  <a:pos x="69" y="8"/>
                </a:cxn>
                <a:cxn ang="0">
                  <a:pos x="31" y="39"/>
                </a:cxn>
                <a:cxn ang="0">
                  <a:pos x="7" y="85"/>
                </a:cxn>
                <a:cxn ang="0">
                  <a:pos x="0" y="139"/>
                </a:cxn>
                <a:cxn ang="0">
                  <a:pos x="7" y="186"/>
                </a:cxn>
                <a:cxn ang="0">
                  <a:pos x="31" y="232"/>
                </a:cxn>
                <a:cxn ang="0">
                  <a:pos x="69" y="263"/>
                </a:cxn>
                <a:cxn ang="0">
                  <a:pos x="108" y="271"/>
                </a:cxn>
                <a:cxn ang="0">
                  <a:pos x="571" y="271"/>
                </a:cxn>
                <a:cxn ang="0">
                  <a:pos x="617" y="263"/>
                </a:cxn>
                <a:cxn ang="0">
                  <a:pos x="648" y="232"/>
                </a:cxn>
                <a:cxn ang="0">
                  <a:pos x="671" y="186"/>
                </a:cxn>
                <a:cxn ang="0">
                  <a:pos x="679" y="139"/>
                </a:cxn>
                <a:cxn ang="0">
                  <a:pos x="671" y="85"/>
                </a:cxn>
                <a:cxn ang="0">
                  <a:pos x="648" y="39"/>
                </a:cxn>
                <a:cxn ang="0">
                  <a:pos x="617" y="8"/>
                </a:cxn>
                <a:cxn ang="0">
                  <a:pos x="571" y="0"/>
                </a:cxn>
                <a:cxn ang="0">
                  <a:pos x="108" y="0"/>
                </a:cxn>
              </a:cxnLst>
              <a:rect l="txL" t="txT" r="txR" b="txB"/>
              <a:pathLst>
                <a:path w="679" h="271">
                  <a:moveTo>
                    <a:pt x="108" y="0"/>
                  </a:moveTo>
                  <a:lnTo>
                    <a:pt x="69" y="8"/>
                  </a:lnTo>
                  <a:lnTo>
                    <a:pt x="31" y="39"/>
                  </a:lnTo>
                  <a:lnTo>
                    <a:pt x="7" y="85"/>
                  </a:lnTo>
                  <a:lnTo>
                    <a:pt x="0" y="139"/>
                  </a:lnTo>
                  <a:lnTo>
                    <a:pt x="7" y="186"/>
                  </a:lnTo>
                  <a:lnTo>
                    <a:pt x="31" y="232"/>
                  </a:lnTo>
                  <a:lnTo>
                    <a:pt x="69" y="263"/>
                  </a:lnTo>
                  <a:lnTo>
                    <a:pt x="108" y="271"/>
                  </a:lnTo>
                  <a:lnTo>
                    <a:pt x="571" y="271"/>
                  </a:lnTo>
                  <a:lnTo>
                    <a:pt x="617" y="263"/>
                  </a:lnTo>
                  <a:lnTo>
                    <a:pt x="648" y="232"/>
                  </a:lnTo>
                  <a:lnTo>
                    <a:pt x="671" y="186"/>
                  </a:lnTo>
                  <a:lnTo>
                    <a:pt x="679" y="139"/>
                  </a:lnTo>
                  <a:lnTo>
                    <a:pt x="671" y="85"/>
                  </a:lnTo>
                  <a:lnTo>
                    <a:pt x="648" y="39"/>
                  </a:lnTo>
                  <a:lnTo>
                    <a:pt x="617" y="8"/>
                  </a:lnTo>
                  <a:lnTo>
                    <a:pt x="571" y="0"/>
                  </a:lnTo>
                  <a:lnTo>
                    <a:pt x="108" y="0"/>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52286" name="Rectangle 64"/>
            <p:cNvSpPr/>
            <p:nvPr/>
          </p:nvSpPr>
          <p:spPr>
            <a:xfrm>
              <a:off x="1693" y="3841"/>
              <a:ext cx="384"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中断返回</a:t>
              </a:r>
              <a:endParaRPr lang="zh-CN" altLang="en-US" sz="2400" dirty="0">
                <a:latin typeface="Times New Roman" panose="02020603050405020304" pitchFamily="18" charset="0"/>
              </a:endParaRPr>
            </a:p>
          </p:txBody>
        </p:sp>
        <p:sp>
          <p:nvSpPr>
            <p:cNvPr id="52287" name="Rectangle 65"/>
            <p:cNvSpPr/>
            <p:nvPr/>
          </p:nvSpPr>
          <p:spPr>
            <a:xfrm>
              <a:off x="2063" y="3841"/>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sp>
          <p:nvSpPr>
            <p:cNvPr id="52288" name="Freeform 66"/>
            <p:cNvSpPr/>
            <p:nvPr/>
          </p:nvSpPr>
          <p:spPr>
            <a:xfrm>
              <a:off x="1462" y="567"/>
              <a:ext cx="841" cy="262"/>
            </a:xfrm>
            <a:custGeom>
              <a:avLst/>
              <a:gdLst>
                <a:gd name="txL" fmla="*/ 0 w 841"/>
                <a:gd name="txT" fmla="*/ 0 h 262"/>
                <a:gd name="txR" fmla="*/ 841 w 841"/>
                <a:gd name="txB" fmla="*/ 262 h 262"/>
              </a:gdLst>
              <a:ahLst/>
              <a:cxnLst>
                <a:cxn ang="0">
                  <a:pos x="131" y="0"/>
                </a:cxn>
                <a:cxn ang="0">
                  <a:pos x="77" y="8"/>
                </a:cxn>
                <a:cxn ang="0">
                  <a:pos x="38" y="38"/>
                </a:cxn>
                <a:cxn ang="0">
                  <a:pos x="7" y="77"/>
                </a:cxn>
                <a:cxn ang="0">
                  <a:pos x="0" y="131"/>
                </a:cxn>
                <a:cxn ang="0">
                  <a:pos x="7" y="177"/>
                </a:cxn>
                <a:cxn ang="0">
                  <a:pos x="38" y="224"/>
                </a:cxn>
                <a:cxn ang="0">
                  <a:pos x="77" y="255"/>
                </a:cxn>
                <a:cxn ang="0">
                  <a:pos x="131" y="262"/>
                </a:cxn>
                <a:cxn ang="0">
                  <a:pos x="709" y="262"/>
                </a:cxn>
                <a:cxn ang="0">
                  <a:pos x="756" y="255"/>
                </a:cxn>
                <a:cxn ang="0">
                  <a:pos x="802" y="224"/>
                </a:cxn>
                <a:cxn ang="0">
                  <a:pos x="833" y="177"/>
                </a:cxn>
                <a:cxn ang="0">
                  <a:pos x="841" y="131"/>
                </a:cxn>
                <a:cxn ang="0">
                  <a:pos x="833" y="77"/>
                </a:cxn>
                <a:cxn ang="0">
                  <a:pos x="802" y="38"/>
                </a:cxn>
                <a:cxn ang="0">
                  <a:pos x="756" y="8"/>
                </a:cxn>
                <a:cxn ang="0">
                  <a:pos x="709" y="0"/>
                </a:cxn>
                <a:cxn ang="0">
                  <a:pos x="131" y="0"/>
                </a:cxn>
              </a:cxnLst>
              <a:rect l="txL" t="txT" r="txR" b="txB"/>
              <a:pathLst>
                <a:path w="841" h="262">
                  <a:moveTo>
                    <a:pt x="131" y="0"/>
                  </a:moveTo>
                  <a:lnTo>
                    <a:pt x="77" y="8"/>
                  </a:lnTo>
                  <a:lnTo>
                    <a:pt x="38" y="38"/>
                  </a:lnTo>
                  <a:lnTo>
                    <a:pt x="7" y="77"/>
                  </a:lnTo>
                  <a:lnTo>
                    <a:pt x="0" y="131"/>
                  </a:lnTo>
                  <a:lnTo>
                    <a:pt x="7" y="177"/>
                  </a:lnTo>
                  <a:lnTo>
                    <a:pt x="38" y="224"/>
                  </a:lnTo>
                  <a:lnTo>
                    <a:pt x="77" y="255"/>
                  </a:lnTo>
                  <a:lnTo>
                    <a:pt x="131" y="262"/>
                  </a:lnTo>
                  <a:lnTo>
                    <a:pt x="709" y="262"/>
                  </a:lnTo>
                  <a:lnTo>
                    <a:pt x="756" y="255"/>
                  </a:lnTo>
                  <a:lnTo>
                    <a:pt x="802" y="224"/>
                  </a:lnTo>
                  <a:lnTo>
                    <a:pt x="833" y="177"/>
                  </a:lnTo>
                  <a:lnTo>
                    <a:pt x="841" y="131"/>
                  </a:lnTo>
                  <a:lnTo>
                    <a:pt x="833" y="77"/>
                  </a:lnTo>
                  <a:lnTo>
                    <a:pt x="802" y="38"/>
                  </a:lnTo>
                  <a:lnTo>
                    <a:pt x="756" y="8"/>
                  </a:lnTo>
                  <a:lnTo>
                    <a:pt x="709" y="0"/>
                  </a:lnTo>
                  <a:lnTo>
                    <a:pt x="131" y="0"/>
                  </a:lnTo>
                  <a:close/>
                </a:path>
              </a:pathLst>
            </a:custGeom>
            <a:solidFill>
              <a:srgbClr val="FF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52289" name="Rectangle 67"/>
            <p:cNvSpPr/>
            <p:nvPr/>
          </p:nvSpPr>
          <p:spPr>
            <a:xfrm>
              <a:off x="1601" y="644"/>
              <a:ext cx="288"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中断处</a:t>
              </a:r>
              <a:endParaRPr lang="zh-CN" altLang="en-US" sz="2400" dirty="0">
                <a:latin typeface="Times New Roman" panose="02020603050405020304" pitchFamily="18" charset="0"/>
              </a:endParaRPr>
            </a:p>
          </p:txBody>
        </p:sp>
        <p:sp>
          <p:nvSpPr>
            <p:cNvPr id="52290" name="Rectangle 68"/>
            <p:cNvSpPr/>
            <p:nvPr/>
          </p:nvSpPr>
          <p:spPr>
            <a:xfrm>
              <a:off x="1878" y="644"/>
              <a:ext cx="288" cy="115"/>
            </a:xfrm>
            <a:prstGeom prst="rect">
              <a:avLst/>
            </a:prstGeom>
            <a:noFill/>
            <a:ln w="9525">
              <a:noFill/>
            </a:ln>
          </p:spPr>
          <p:txBody>
            <a:bodyPr wrap="none" lIns="0" tIns="0" rIns="0" bIns="0">
              <a:spAutoFit/>
            </a:bodyPr>
            <a:p>
              <a:r>
                <a:rPr lang="zh-CN" altLang="en-US" sz="1200" dirty="0">
                  <a:solidFill>
                    <a:srgbClr val="000000"/>
                  </a:solidFill>
                  <a:latin typeface="宋体" panose="02010600030101010101" pitchFamily="2" charset="-122"/>
                </a:rPr>
                <a:t>理入口</a:t>
              </a:r>
              <a:endParaRPr lang="zh-CN" altLang="en-US" sz="2400" dirty="0">
                <a:latin typeface="Times New Roman" panose="02020603050405020304" pitchFamily="18" charset="0"/>
              </a:endParaRPr>
            </a:p>
          </p:txBody>
        </p:sp>
        <p:sp>
          <p:nvSpPr>
            <p:cNvPr id="52291" name="Rectangle 69"/>
            <p:cNvSpPr/>
            <p:nvPr/>
          </p:nvSpPr>
          <p:spPr>
            <a:xfrm>
              <a:off x="2156" y="644"/>
              <a:ext cx="48" cy="115"/>
            </a:xfrm>
            <a:prstGeom prst="rect">
              <a:avLst/>
            </a:prstGeom>
            <a:noFill/>
            <a:ln w="9525">
              <a:noFill/>
            </a:ln>
          </p:spPr>
          <p:txBody>
            <a:bodyPr wrap="none" lIns="0" tIns="0" rIns="0" bIns="0">
              <a:spAutoFit/>
            </a:bodyPr>
            <a:p>
              <a:r>
                <a:rPr lang="en-US" altLang="zh-CN" sz="1200" dirty="0">
                  <a:solidFill>
                    <a:srgbClr val="000000"/>
                  </a:solidFill>
                  <a:latin typeface="宋体" panose="02010600030101010101" pitchFamily="2" charset="-122"/>
                </a:rPr>
                <a:t> </a:t>
              </a:r>
              <a:endParaRPr lang="en-US" altLang="zh-CN" sz="2400" dirty="0">
                <a:latin typeface="Times New Roman" panose="02020603050405020304" pitchFamily="18" charset="0"/>
              </a:endParaRPr>
            </a:p>
          </p:txBody>
        </p:sp>
        <p:grpSp>
          <p:nvGrpSpPr>
            <p:cNvPr id="52292" name="Group 70"/>
            <p:cNvGrpSpPr/>
            <p:nvPr/>
          </p:nvGrpSpPr>
          <p:grpSpPr>
            <a:xfrm>
              <a:off x="1847" y="829"/>
              <a:ext cx="54" cy="186"/>
              <a:chOff x="1847" y="829"/>
              <a:chExt cx="54" cy="186"/>
            </a:xfrm>
          </p:grpSpPr>
          <p:sp>
            <p:nvSpPr>
              <p:cNvPr id="52332" name="Line 71"/>
              <p:cNvSpPr/>
              <p:nvPr/>
            </p:nvSpPr>
            <p:spPr>
              <a:xfrm>
                <a:off x="1871" y="829"/>
                <a:ext cx="1" cy="116"/>
              </a:xfrm>
              <a:prstGeom prst="line">
                <a:avLst/>
              </a:prstGeom>
              <a:ln w="12700" cap="flat" cmpd="sng">
                <a:solidFill>
                  <a:srgbClr val="000000"/>
                </a:solidFill>
                <a:prstDash val="solid"/>
                <a:headEnd type="none" w="med" len="med"/>
                <a:tailEnd type="none" w="med" len="med"/>
              </a:ln>
            </p:spPr>
          </p:sp>
          <p:sp>
            <p:nvSpPr>
              <p:cNvPr id="52333" name="Freeform 72"/>
              <p:cNvSpPr/>
              <p:nvPr/>
            </p:nvSpPr>
            <p:spPr>
              <a:xfrm>
                <a:off x="1847" y="930"/>
                <a:ext cx="54" cy="85"/>
              </a:xfrm>
              <a:custGeom>
                <a:avLst/>
                <a:gdLst>
                  <a:gd name="txL" fmla="*/ 0 w 54"/>
                  <a:gd name="txT" fmla="*/ 0 h 85"/>
                  <a:gd name="txR" fmla="*/ 54 w 54"/>
                  <a:gd name="txB" fmla="*/ 85 h 85"/>
                </a:gdLst>
                <a:ahLst/>
                <a:cxnLst>
                  <a:cxn ang="0">
                    <a:pos x="0" y="0"/>
                  </a:cxn>
                  <a:cxn ang="0">
                    <a:pos x="24" y="85"/>
                  </a:cxn>
                  <a:cxn ang="0">
                    <a:pos x="54" y="0"/>
                  </a:cxn>
                  <a:cxn ang="0">
                    <a:pos x="0" y="0"/>
                  </a:cxn>
                </a:cxnLst>
                <a:rect l="txL" t="txT" r="txR" b="txB"/>
                <a:pathLst>
                  <a:path w="54" h="85">
                    <a:moveTo>
                      <a:pt x="0" y="0"/>
                    </a:moveTo>
                    <a:lnTo>
                      <a:pt x="24" y="85"/>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3" name="Group 73"/>
            <p:cNvGrpSpPr/>
            <p:nvPr/>
          </p:nvGrpSpPr>
          <p:grpSpPr>
            <a:xfrm>
              <a:off x="1847" y="1246"/>
              <a:ext cx="54" cy="201"/>
              <a:chOff x="1847" y="1246"/>
              <a:chExt cx="54" cy="201"/>
            </a:xfrm>
          </p:grpSpPr>
          <p:sp>
            <p:nvSpPr>
              <p:cNvPr id="52330" name="Line 74"/>
              <p:cNvSpPr/>
              <p:nvPr/>
            </p:nvSpPr>
            <p:spPr>
              <a:xfrm>
                <a:off x="1871" y="1246"/>
                <a:ext cx="1" cy="132"/>
              </a:xfrm>
              <a:prstGeom prst="line">
                <a:avLst/>
              </a:prstGeom>
              <a:ln w="12700" cap="flat" cmpd="sng">
                <a:solidFill>
                  <a:srgbClr val="000000"/>
                </a:solidFill>
                <a:prstDash val="solid"/>
                <a:headEnd type="none" w="med" len="med"/>
                <a:tailEnd type="none" w="med" len="med"/>
              </a:ln>
            </p:spPr>
          </p:sp>
          <p:sp>
            <p:nvSpPr>
              <p:cNvPr id="52331" name="Freeform 75"/>
              <p:cNvSpPr/>
              <p:nvPr/>
            </p:nvSpPr>
            <p:spPr>
              <a:xfrm>
                <a:off x="1847" y="1362"/>
                <a:ext cx="54" cy="85"/>
              </a:xfrm>
              <a:custGeom>
                <a:avLst/>
                <a:gdLst>
                  <a:gd name="txL" fmla="*/ 0 w 54"/>
                  <a:gd name="txT" fmla="*/ 0 h 85"/>
                  <a:gd name="txR" fmla="*/ 54 w 54"/>
                  <a:gd name="txB" fmla="*/ 85 h 85"/>
                </a:gdLst>
                <a:ahLst/>
                <a:cxnLst>
                  <a:cxn ang="0">
                    <a:pos x="0" y="0"/>
                  </a:cxn>
                  <a:cxn ang="0">
                    <a:pos x="24" y="85"/>
                  </a:cxn>
                  <a:cxn ang="0">
                    <a:pos x="54" y="0"/>
                  </a:cxn>
                  <a:cxn ang="0">
                    <a:pos x="0" y="0"/>
                  </a:cxn>
                </a:cxnLst>
                <a:rect l="txL" t="txT" r="txR" b="txB"/>
                <a:pathLst>
                  <a:path w="54" h="85">
                    <a:moveTo>
                      <a:pt x="0" y="0"/>
                    </a:moveTo>
                    <a:lnTo>
                      <a:pt x="24" y="85"/>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4" name="Group 76"/>
            <p:cNvGrpSpPr/>
            <p:nvPr/>
          </p:nvGrpSpPr>
          <p:grpSpPr>
            <a:xfrm>
              <a:off x="1847" y="1687"/>
              <a:ext cx="54" cy="224"/>
              <a:chOff x="1847" y="1687"/>
              <a:chExt cx="54" cy="224"/>
            </a:xfrm>
          </p:grpSpPr>
          <p:sp>
            <p:nvSpPr>
              <p:cNvPr id="52328" name="Line 77"/>
              <p:cNvSpPr/>
              <p:nvPr/>
            </p:nvSpPr>
            <p:spPr>
              <a:xfrm>
                <a:off x="1871" y="1687"/>
                <a:ext cx="1" cy="154"/>
              </a:xfrm>
              <a:prstGeom prst="line">
                <a:avLst/>
              </a:prstGeom>
              <a:ln w="12700" cap="flat" cmpd="sng">
                <a:solidFill>
                  <a:srgbClr val="000000"/>
                </a:solidFill>
                <a:prstDash val="solid"/>
                <a:headEnd type="none" w="med" len="med"/>
                <a:tailEnd type="none" w="med" len="med"/>
              </a:ln>
            </p:spPr>
          </p:sp>
          <p:sp>
            <p:nvSpPr>
              <p:cNvPr id="52329" name="Freeform 78"/>
              <p:cNvSpPr/>
              <p:nvPr/>
            </p:nvSpPr>
            <p:spPr>
              <a:xfrm>
                <a:off x="1847" y="1826"/>
                <a:ext cx="54" cy="85"/>
              </a:xfrm>
              <a:custGeom>
                <a:avLst/>
                <a:gdLst>
                  <a:gd name="txL" fmla="*/ 0 w 54"/>
                  <a:gd name="txT" fmla="*/ 0 h 85"/>
                  <a:gd name="txR" fmla="*/ 54 w 54"/>
                  <a:gd name="txB" fmla="*/ 85 h 85"/>
                </a:gdLst>
                <a:ahLst/>
                <a:cxnLst>
                  <a:cxn ang="0">
                    <a:pos x="0" y="0"/>
                  </a:cxn>
                  <a:cxn ang="0">
                    <a:pos x="24" y="85"/>
                  </a:cxn>
                  <a:cxn ang="0">
                    <a:pos x="54" y="0"/>
                  </a:cxn>
                  <a:cxn ang="0">
                    <a:pos x="0" y="0"/>
                  </a:cxn>
                </a:cxnLst>
                <a:rect l="txL" t="txT" r="txR" b="txB"/>
                <a:pathLst>
                  <a:path w="54" h="85">
                    <a:moveTo>
                      <a:pt x="0" y="0"/>
                    </a:moveTo>
                    <a:lnTo>
                      <a:pt x="24" y="85"/>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5" name="Group 79"/>
            <p:cNvGrpSpPr/>
            <p:nvPr/>
          </p:nvGrpSpPr>
          <p:grpSpPr>
            <a:xfrm>
              <a:off x="1847" y="2158"/>
              <a:ext cx="54" cy="216"/>
              <a:chOff x="1847" y="2158"/>
              <a:chExt cx="54" cy="216"/>
            </a:xfrm>
          </p:grpSpPr>
          <p:sp>
            <p:nvSpPr>
              <p:cNvPr id="52326" name="Line 80"/>
              <p:cNvSpPr/>
              <p:nvPr/>
            </p:nvSpPr>
            <p:spPr>
              <a:xfrm>
                <a:off x="1871" y="2158"/>
                <a:ext cx="1" cy="154"/>
              </a:xfrm>
              <a:prstGeom prst="line">
                <a:avLst/>
              </a:prstGeom>
              <a:ln w="12700" cap="flat" cmpd="sng">
                <a:solidFill>
                  <a:srgbClr val="000000"/>
                </a:solidFill>
                <a:prstDash val="solid"/>
                <a:headEnd type="none" w="med" len="med"/>
                <a:tailEnd type="none" w="med" len="med"/>
              </a:ln>
            </p:spPr>
          </p:sp>
          <p:sp>
            <p:nvSpPr>
              <p:cNvPr id="52327" name="Freeform 81"/>
              <p:cNvSpPr/>
              <p:nvPr/>
            </p:nvSpPr>
            <p:spPr>
              <a:xfrm>
                <a:off x="1847" y="2297"/>
                <a:ext cx="54" cy="77"/>
              </a:xfrm>
              <a:custGeom>
                <a:avLst/>
                <a:gdLst>
                  <a:gd name="txL" fmla="*/ 0 w 54"/>
                  <a:gd name="txT" fmla="*/ 0 h 77"/>
                  <a:gd name="txR" fmla="*/ 54 w 54"/>
                  <a:gd name="txB" fmla="*/ 77 h 77"/>
                </a:gdLst>
                <a:ahLst/>
                <a:cxnLst>
                  <a:cxn ang="0">
                    <a:pos x="0" y="0"/>
                  </a:cxn>
                  <a:cxn ang="0">
                    <a:pos x="24" y="77"/>
                  </a:cxn>
                  <a:cxn ang="0">
                    <a:pos x="54" y="0"/>
                  </a:cxn>
                  <a:cxn ang="0">
                    <a:pos x="0" y="0"/>
                  </a:cxn>
                </a:cxnLst>
                <a:rect l="txL" t="txT" r="txR" b="txB"/>
                <a:pathLst>
                  <a:path w="54" h="77">
                    <a:moveTo>
                      <a:pt x="0" y="0"/>
                    </a:moveTo>
                    <a:lnTo>
                      <a:pt x="24" y="77"/>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6" name="Group 82"/>
            <p:cNvGrpSpPr/>
            <p:nvPr/>
          </p:nvGrpSpPr>
          <p:grpSpPr>
            <a:xfrm>
              <a:off x="1847" y="2629"/>
              <a:ext cx="54" cy="224"/>
              <a:chOff x="1847" y="2629"/>
              <a:chExt cx="54" cy="224"/>
            </a:xfrm>
          </p:grpSpPr>
          <p:sp>
            <p:nvSpPr>
              <p:cNvPr id="52324" name="Line 83"/>
              <p:cNvSpPr/>
              <p:nvPr/>
            </p:nvSpPr>
            <p:spPr>
              <a:xfrm>
                <a:off x="1871" y="2629"/>
                <a:ext cx="1" cy="154"/>
              </a:xfrm>
              <a:prstGeom prst="line">
                <a:avLst/>
              </a:prstGeom>
              <a:ln w="12700" cap="flat" cmpd="sng">
                <a:solidFill>
                  <a:srgbClr val="000000"/>
                </a:solidFill>
                <a:prstDash val="solid"/>
                <a:headEnd type="none" w="med" len="med"/>
                <a:tailEnd type="none" w="med" len="med"/>
              </a:ln>
            </p:spPr>
          </p:sp>
          <p:sp>
            <p:nvSpPr>
              <p:cNvPr id="52325" name="Freeform 84"/>
              <p:cNvSpPr/>
              <p:nvPr/>
            </p:nvSpPr>
            <p:spPr>
              <a:xfrm>
                <a:off x="1847" y="2768"/>
                <a:ext cx="54" cy="85"/>
              </a:xfrm>
              <a:custGeom>
                <a:avLst/>
                <a:gdLst>
                  <a:gd name="txL" fmla="*/ 0 w 54"/>
                  <a:gd name="txT" fmla="*/ 0 h 85"/>
                  <a:gd name="txR" fmla="*/ 54 w 54"/>
                  <a:gd name="txB" fmla="*/ 85 h 85"/>
                </a:gdLst>
                <a:ahLst/>
                <a:cxnLst>
                  <a:cxn ang="0">
                    <a:pos x="0" y="0"/>
                  </a:cxn>
                  <a:cxn ang="0">
                    <a:pos x="24" y="85"/>
                  </a:cxn>
                  <a:cxn ang="0">
                    <a:pos x="54" y="0"/>
                  </a:cxn>
                  <a:cxn ang="0">
                    <a:pos x="0" y="0"/>
                  </a:cxn>
                </a:cxnLst>
                <a:rect l="txL" t="txT" r="txR" b="txB"/>
                <a:pathLst>
                  <a:path w="54" h="85">
                    <a:moveTo>
                      <a:pt x="0" y="0"/>
                    </a:moveTo>
                    <a:lnTo>
                      <a:pt x="24" y="85"/>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7" name="Group 85"/>
            <p:cNvGrpSpPr/>
            <p:nvPr/>
          </p:nvGrpSpPr>
          <p:grpSpPr>
            <a:xfrm>
              <a:off x="1847" y="3108"/>
              <a:ext cx="54" cy="223"/>
              <a:chOff x="1847" y="3108"/>
              <a:chExt cx="54" cy="223"/>
            </a:xfrm>
          </p:grpSpPr>
          <p:sp>
            <p:nvSpPr>
              <p:cNvPr id="52322" name="Line 86"/>
              <p:cNvSpPr/>
              <p:nvPr/>
            </p:nvSpPr>
            <p:spPr>
              <a:xfrm>
                <a:off x="1871" y="3108"/>
                <a:ext cx="1" cy="154"/>
              </a:xfrm>
              <a:prstGeom prst="line">
                <a:avLst/>
              </a:prstGeom>
              <a:ln w="12700" cap="flat" cmpd="sng">
                <a:solidFill>
                  <a:srgbClr val="000000"/>
                </a:solidFill>
                <a:prstDash val="solid"/>
                <a:headEnd type="none" w="med" len="med"/>
                <a:tailEnd type="none" w="med" len="med"/>
              </a:ln>
            </p:spPr>
          </p:sp>
          <p:sp>
            <p:nvSpPr>
              <p:cNvPr id="52323" name="Freeform 87"/>
              <p:cNvSpPr/>
              <p:nvPr/>
            </p:nvSpPr>
            <p:spPr>
              <a:xfrm>
                <a:off x="1847" y="3247"/>
                <a:ext cx="54" cy="84"/>
              </a:xfrm>
              <a:custGeom>
                <a:avLst/>
                <a:gdLst>
                  <a:gd name="txL" fmla="*/ 0 w 54"/>
                  <a:gd name="txT" fmla="*/ 0 h 84"/>
                  <a:gd name="txR" fmla="*/ 54 w 54"/>
                  <a:gd name="txB" fmla="*/ 84 h 84"/>
                </a:gdLst>
                <a:ahLst/>
                <a:cxnLst>
                  <a:cxn ang="0">
                    <a:pos x="0" y="0"/>
                  </a:cxn>
                  <a:cxn ang="0">
                    <a:pos x="24" y="84"/>
                  </a:cxn>
                  <a:cxn ang="0">
                    <a:pos x="54" y="0"/>
                  </a:cxn>
                  <a:cxn ang="0">
                    <a:pos x="0" y="0"/>
                  </a:cxn>
                </a:cxnLst>
                <a:rect l="txL" t="txT" r="txR" b="txB"/>
                <a:pathLst>
                  <a:path w="54" h="84">
                    <a:moveTo>
                      <a:pt x="0" y="0"/>
                    </a:moveTo>
                    <a:lnTo>
                      <a:pt x="24" y="84"/>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8" name="Group 88"/>
            <p:cNvGrpSpPr/>
            <p:nvPr/>
          </p:nvGrpSpPr>
          <p:grpSpPr>
            <a:xfrm>
              <a:off x="1847" y="3555"/>
              <a:ext cx="54" cy="224"/>
              <a:chOff x="1847" y="3555"/>
              <a:chExt cx="54" cy="224"/>
            </a:xfrm>
          </p:grpSpPr>
          <p:sp>
            <p:nvSpPr>
              <p:cNvPr id="52320" name="Line 89"/>
              <p:cNvSpPr/>
              <p:nvPr/>
            </p:nvSpPr>
            <p:spPr>
              <a:xfrm>
                <a:off x="1871" y="3555"/>
                <a:ext cx="1" cy="155"/>
              </a:xfrm>
              <a:prstGeom prst="line">
                <a:avLst/>
              </a:prstGeom>
              <a:ln w="12700" cap="flat" cmpd="sng">
                <a:solidFill>
                  <a:srgbClr val="000000"/>
                </a:solidFill>
                <a:prstDash val="solid"/>
                <a:headEnd type="none" w="med" len="med"/>
                <a:tailEnd type="none" w="med" len="med"/>
              </a:ln>
            </p:spPr>
          </p:sp>
          <p:sp>
            <p:nvSpPr>
              <p:cNvPr id="52321" name="Freeform 90"/>
              <p:cNvSpPr/>
              <p:nvPr/>
            </p:nvSpPr>
            <p:spPr>
              <a:xfrm>
                <a:off x="1847" y="3694"/>
                <a:ext cx="54" cy="85"/>
              </a:xfrm>
              <a:custGeom>
                <a:avLst/>
                <a:gdLst>
                  <a:gd name="txL" fmla="*/ 0 w 54"/>
                  <a:gd name="txT" fmla="*/ 0 h 85"/>
                  <a:gd name="txR" fmla="*/ 54 w 54"/>
                  <a:gd name="txB" fmla="*/ 85 h 85"/>
                </a:gdLst>
                <a:ahLst/>
                <a:cxnLst>
                  <a:cxn ang="0">
                    <a:pos x="0" y="0"/>
                  </a:cxn>
                  <a:cxn ang="0">
                    <a:pos x="24" y="85"/>
                  </a:cxn>
                  <a:cxn ang="0">
                    <a:pos x="54" y="0"/>
                  </a:cxn>
                  <a:cxn ang="0">
                    <a:pos x="0" y="0"/>
                  </a:cxn>
                </a:cxnLst>
                <a:rect l="txL" t="txT" r="txR" b="txB"/>
                <a:pathLst>
                  <a:path w="54" h="85">
                    <a:moveTo>
                      <a:pt x="0" y="0"/>
                    </a:moveTo>
                    <a:lnTo>
                      <a:pt x="24" y="85"/>
                    </a:lnTo>
                    <a:lnTo>
                      <a:pt x="54" y="0"/>
                    </a:lnTo>
                    <a:lnTo>
                      <a:pt x="0" y="0"/>
                    </a:lnTo>
                    <a:close/>
                  </a:path>
                </a:pathLst>
              </a:custGeom>
              <a:solidFill>
                <a:srgbClr val="000000">
                  <a:alpha val="100000"/>
                </a:srgbClr>
              </a:solidFill>
              <a:ln w="9525">
                <a:noFill/>
              </a:ln>
            </p:spPr>
            <p:txBody>
              <a:bodyPr/>
              <a:p>
                <a:endParaRPr lang="zh-CN" altLang="en-US"/>
              </a:p>
            </p:txBody>
          </p:sp>
        </p:grpSp>
        <p:grpSp>
          <p:nvGrpSpPr>
            <p:cNvPr id="52299" name="Group 91"/>
            <p:cNvGrpSpPr/>
            <p:nvPr/>
          </p:nvGrpSpPr>
          <p:grpSpPr>
            <a:xfrm>
              <a:off x="3113" y="2482"/>
              <a:ext cx="162" cy="54"/>
              <a:chOff x="3113" y="2482"/>
              <a:chExt cx="162" cy="54"/>
            </a:xfrm>
          </p:grpSpPr>
          <p:sp>
            <p:nvSpPr>
              <p:cNvPr id="52318" name="Line 92"/>
              <p:cNvSpPr/>
              <p:nvPr/>
            </p:nvSpPr>
            <p:spPr>
              <a:xfrm>
                <a:off x="3113" y="2505"/>
                <a:ext cx="92" cy="1"/>
              </a:xfrm>
              <a:prstGeom prst="line">
                <a:avLst/>
              </a:prstGeom>
              <a:ln w="12700" cap="flat" cmpd="sng">
                <a:solidFill>
                  <a:srgbClr val="000000"/>
                </a:solidFill>
                <a:prstDash val="solid"/>
                <a:headEnd type="none" w="med" len="med"/>
                <a:tailEnd type="none" w="med" len="med"/>
              </a:ln>
            </p:spPr>
          </p:sp>
          <p:sp>
            <p:nvSpPr>
              <p:cNvPr id="52319" name="Freeform 93"/>
              <p:cNvSpPr/>
              <p:nvPr/>
            </p:nvSpPr>
            <p:spPr>
              <a:xfrm>
                <a:off x="3190" y="2482"/>
                <a:ext cx="85" cy="54"/>
              </a:xfrm>
              <a:custGeom>
                <a:avLst/>
                <a:gdLst>
                  <a:gd name="txL" fmla="*/ 0 w 85"/>
                  <a:gd name="txT" fmla="*/ 0 h 54"/>
                  <a:gd name="txR" fmla="*/ 85 w 85"/>
                  <a:gd name="txB" fmla="*/ 54 h 54"/>
                </a:gdLst>
                <a:ahLst/>
                <a:cxnLst>
                  <a:cxn ang="0">
                    <a:pos x="0" y="54"/>
                  </a:cxn>
                  <a:cxn ang="0">
                    <a:pos x="85" y="31"/>
                  </a:cxn>
                  <a:cxn ang="0">
                    <a:pos x="0" y="0"/>
                  </a:cxn>
                  <a:cxn ang="0">
                    <a:pos x="0" y="54"/>
                  </a:cxn>
                </a:cxnLst>
                <a:rect l="txL" t="txT" r="txR" b="txB"/>
                <a:pathLst>
                  <a:path w="85" h="54">
                    <a:moveTo>
                      <a:pt x="0" y="54"/>
                    </a:moveTo>
                    <a:lnTo>
                      <a:pt x="85" y="31"/>
                    </a:lnTo>
                    <a:lnTo>
                      <a:pt x="0" y="0"/>
                    </a:lnTo>
                    <a:lnTo>
                      <a:pt x="0" y="54"/>
                    </a:lnTo>
                    <a:close/>
                  </a:path>
                </a:pathLst>
              </a:custGeom>
              <a:solidFill>
                <a:srgbClr val="000000">
                  <a:alpha val="100000"/>
                </a:srgbClr>
              </a:solidFill>
              <a:ln w="9525">
                <a:noFill/>
              </a:ln>
            </p:spPr>
            <p:txBody>
              <a:bodyPr/>
              <a:p>
                <a:endParaRPr lang="zh-CN" altLang="en-US"/>
              </a:p>
            </p:txBody>
          </p:sp>
        </p:grpSp>
        <p:grpSp>
          <p:nvGrpSpPr>
            <p:cNvPr id="52300" name="Group 94"/>
            <p:cNvGrpSpPr/>
            <p:nvPr/>
          </p:nvGrpSpPr>
          <p:grpSpPr>
            <a:xfrm>
              <a:off x="4201" y="2026"/>
              <a:ext cx="216" cy="54"/>
              <a:chOff x="4201" y="2026"/>
              <a:chExt cx="216" cy="54"/>
            </a:xfrm>
          </p:grpSpPr>
          <p:sp>
            <p:nvSpPr>
              <p:cNvPr id="52316" name="Line 95"/>
              <p:cNvSpPr/>
              <p:nvPr/>
            </p:nvSpPr>
            <p:spPr>
              <a:xfrm>
                <a:off x="4201" y="2050"/>
                <a:ext cx="154" cy="1"/>
              </a:xfrm>
              <a:prstGeom prst="line">
                <a:avLst/>
              </a:prstGeom>
              <a:ln w="12700" cap="flat" cmpd="sng">
                <a:solidFill>
                  <a:srgbClr val="000000"/>
                </a:solidFill>
                <a:prstDash val="solid"/>
                <a:headEnd type="none" w="med" len="med"/>
                <a:tailEnd type="none" w="med" len="med"/>
              </a:ln>
            </p:spPr>
          </p:sp>
          <p:sp>
            <p:nvSpPr>
              <p:cNvPr id="52317" name="Freeform 96"/>
              <p:cNvSpPr/>
              <p:nvPr/>
            </p:nvSpPr>
            <p:spPr>
              <a:xfrm>
                <a:off x="4340" y="2026"/>
                <a:ext cx="77" cy="54"/>
              </a:xfrm>
              <a:custGeom>
                <a:avLst/>
                <a:gdLst>
                  <a:gd name="txL" fmla="*/ 0 w 77"/>
                  <a:gd name="txT" fmla="*/ 0 h 54"/>
                  <a:gd name="txR" fmla="*/ 77 w 77"/>
                  <a:gd name="txB" fmla="*/ 54 h 54"/>
                </a:gdLst>
                <a:ahLst/>
                <a:cxnLst>
                  <a:cxn ang="0">
                    <a:pos x="0" y="54"/>
                  </a:cxn>
                  <a:cxn ang="0">
                    <a:pos x="77" y="24"/>
                  </a:cxn>
                  <a:cxn ang="0">
                    <a:pos x="0" y="0"/>
                  </a:cxn>
                  <a:cxn ang="0">
                    <a:pos x="0" y="54"/>
                  </a:cxn>
                </a:cxnLst>
                <a:rect l="txL" t="txT" r="txR" b="txB"/>
                <a:pathLst>
                  <a:path w="77" h="54">
                    <a:moveTo>
                      <a:pt x="0" y="54"/>
                    </a:moveTo>
                    <a:lnTo>
                      <a:pt x="77" y="24"/>
                    </a:lnTo>
                    <a:lnTo>
                      <a:pt x="0" y="0"/>
                    </a:lnTo>
                    <a:lnTo>
                      <a:pt x="0" y="54"/>
                    </a:lnTo>
                    <a:close/>
                  </a:path>
                </a:pathLst>
              </a:custGeom>
              <a:solidFill>
                <a:srgbClr val="000000">
                  <a:alpha val="100000"/>
                </a:srgbClr>
              </a:solidFill>
              <a:ln w="9525">
                <a:noFill/>
              </a:ln>
            </p:spPr>
            <p:txBody>
              <a:bodyPr/>
              <a:p>
                <a:endParaRPr lang="zh-CN" altLang="en-US"/>
              </a:p>
            </p:txBody>
          </p:sp>
        </p:grpSp>
        <p:grpSp>
          <p:nvGrpSpPr>
            <p:cNvPr id="52301" name="Group 97"/>
            <p:cNvGrpSpPr/>
            <p:nvPr/>
          </p:nvGrpSpPr>
          <p:grpSpPr>
            <a:xfrm>
              <a:off x="4185" y="2482"/>
              <a:ext cx="232" cy="54"/>
              <a:chOff x="4185" y="2482"/>
              <a:chExt cx="232" cy="54"/>
            </a:xfrm>
          </p:grpSpPr>
          <p:sp>
            <p:nvSpPr>
              <p:cNvPr id="52314" name="Line 98"/>
              <p:cNvSpPr/>
              <p:nvPr/>
            </p:nvSpPr>
            <p:spPr>
              <a:xfrm>
                <a:off x="4185" y="2505"/>
                <a:ext cx="162" cy="1"/>
              </a:xfrm>
              <a:prstGeom prst="line">
                <a:avLst/>
              </a:prstGeom>
              <a:ln w="12700" cap="flat" cmpd="sng">
                <a:solidFill>
                  <a:srgbClr val="000000"/>
                </a:solidFill>
                <a:prstDash val="solid"/>
                <a:headEnd type="none" w="med" len="med"/>
                <a:tailEnd type="none" w="med" len="med"/>
              </a:ln>
            </p:spPr>
          </p:sp>
          <p:sp>
            <p:nvSpPr>
              <p:cNvPr id="52315" name="Freeform 99"/>
              <p:cNvSpPr/>
              <p:nvPr/>
            </p:nvSpPr>
            <p:spPr>
              <a:xfrm>
                <a:off x="4332" y="2482"/>
                <a:ext cx="85" cy="54"/>
              </a:xfrm>
              <a:custGeom>
                <a:avLst/>
                <a:gdLst>
                  <a:gd name="txL" fmla="*/ 0 w 85"/>
                  <a:gd name="txT" fmla="*/ 0 h 54"/>
                  <a:gd name="txR" fmla="*/ 85 w 85"/>
                  <a:gd name="txB" fmla="*/ 54 h 54"/>
                </a:gdLst>
                <a:ahLst/>
                <a:cxnLst>
                  <a:cxn ang="0">
                    <a:pos x="0" y="54"/>
                  </a:cxn>
                  <a:cxn ang="0">
                    <a:pos x="85" y="31"/>
                  </a:cxn>
                  <a:cxn ang="0">
                    <a:pos x="0" y="0"/>
                  </a:cxn>
                  <a:cxn ang="0">
                    <a:pos x="0" y="54"/>
                  </a:cxn>
                </a:cxnLst>
                <a:rect l="txL" t="txT" r="txR" b="txB"/>
                <a:pathLst>
                  <a:path w="85" h="54">
                    <a:moveTo>
                      <a:pt x="0" y="54"/>
                    </a:moveTo>
                    <a:lnTo>
                      <a:pt x="85" y="31"/>
                    </a:lnTo>
                    <a:lnTo>
                      <a:pt x="0" y="0"/>
                    </a:lnTo>
                    <a:lnTo>
                      <a:pt x="0" y="54"/>
                    </a:lnTo>
                    <a:close/>
                  </a:path>
                </a:pathLst>
              </a:custGeom>
              <a:solidFill>
                <a:srgbClr val="000000">
                  <a:alpha val="100000"/>
                </a:srgbClr>
              </a:solidFill>
              <a:ln w="9525">
                <a:noFill/>
              </a:ln>
            </p:spPr>
            <p:txBody>
              <a:bodyPr/>
              <a:p>
                <a:endParaRPr lang="zh-CN" altLang="en-US"/>
              </a:p>
            </p:txBody>
          </p:sp>
        </p:grpSp>
        <p:sp>
          <p:nvSpPr>
            <p:cNvPr id="52302" name="Line 100"/>
            <p:cNvSpPr/>
            <p:nvPr/>
          </p:nvSpPr>
          <p:spPr>
            <a:xfrm>
              <a:off x="4201" y="1563"/>
              <a:ext cx="224" cy="1"/>
            </a:xfrm>
            <a:prstGeom prst="line">
              <a:avLst/>
            </a:prstGeom>
            <a:ln w="12700" cap="flat" cmpd="sng">
              <a:solidFill>
                <a:srgbClr val="000000"/>
              </a:solidFill>
              <a:prstDash val="solid"/>
              <a:headEnd type="none" w="med" len="med"/>
              <a:tailEnd type="none" w="med" len="med"/>
            </a:ln>
          </p:spPr>
        </p:sp>
        <p:sp>
          <p:nvSpPr>
            <p:cNvPr id="52303" name="Line 101"/>
            <p:cNvSpPr/>
            <p:nvPr/>
          </p:nvSpPr>
          <p:spPr>
            <a:xfrm>
              <a:off x="4409" y="1563"/>
              <a:ext cx="1" cy="1560"/>
            </a:xfrm>
            <a:prstGeom prst="line">
              <a:avLst/>
            </a:prstGeom>
            <a:ln w="12700" cap="flat" cmpd="sng">
              <a:solidFill>
                <a:srgbClr val="000000"/>
              </a:solidFill>
              <a:prstDash val="solid"/>
              <a:headEnd type="none" w="med" len="med"/>
              <a:tailEnd type="none" w="med" len="med"/>
            </a:ln>
          </p:spPr>
        </p:sp>
        <p:grpSp>
          <p:nvGrpSpPr>
            <p:cNvPr id="52304" name="Group 102"/>
            <p:cNvGrpSpPr/>
            <p:nvPr/>
          </p:nvGrpSpPr>
          <p:grpSpPr>
            <a:xfrm>
              <a:off x="1886" y="3092"/>
              <a:ext cx="2523" cy="54"/>
              <a:chOff x="1886" y="3092"/>
              <a:chExt cx="2523" cy="54"/>
            </a:xfrm>
          </p:grpSpPr>
          <p:sp>
            <p:nvSpPr>
              <p:cNvPr id="52312" name="Line 103"/>
              <p:cNvSpPr/>
              <p:nvPr/>
            </p:nvSpPr>
            <p:spPr>
              <a:xfrm flipH="1">
                <a:off x="1940" y="3115"/>
                <a:ext cx="2469" cy="1"/>
              </a:xfrm>
              <a:prstGeom prst="line">
                <a:avLst/>
              </a:prstGeom>
              <a:ln w="12700" cap="flat" cmpd="sng">
                <a:solidFill>
                  <a:srgbClr val="000000"/>
                </a:solidFill>
                <a:prstDash val="solid"/>
                <a:headEnd type="none" w="med" len="med"/>
                <a:tailEnd type="none" w="med" len="med"/>
              </a:ln>
            </p:spPr>
          </p:sp>
          <p:sp>
            <p:nvSpPr>
              <p:cNvPr id="52313" name="Freeform 104"/>
              <p:cNvSpPr/>
              <p:nvPr/>
            </p:nvSpPr>
            <p:spPr>
              <a:xfrm>
                <a:off x="1886" y="3092"/>
                <a:ext cx="77" cy="54"/>
              </a:xfrm>
              <a:custGeom>
                <a:avLst/>
                <a:gdLst>
                  <a:gd name="txL" fmla="*/ 0 w 77"/>
                  <a:gd name="txT" fmla="*/ 0 h 54"/>
                  <a:gd name="txR" fmla="*/ 77 w 77"/>
                  <a:gd name="txB" fmla="*/ 54 h 54"/>
                </a:gdLst>
                <a:ahLst/>
                <a:cxnLst>
                  <a:cxn ang="0">
                    <a:pos x="77" y="0"/>
                  </a:cxn>
                  <a:cxn ang="0">
                    <a:pos x="0" y="23"/>
                  </a:cxn>
                  <a:cxn ang="0">
                    <a:pos x="77" y="54"/>
                  </a:cxn>
                  <a:cxn ang="0">
                    <a:pos x="77" y="0"/>
                  </a:cxn>
                </a:cxnLst>
                <a:rect l="txL" t="txT" r="txR" b="txB"/>
                <a:pathLst>
                  <a:path w="77" h="54">
                    <a:moveTo>
                      <a:pt x="77" y="0"/>
                    </a:moveTo>
                    <a:lnTo>
                      <a:pt x="0" y="23"/>
                    </a:lnTo>
                    <a:lnTo>
                      <a:pt x="77" y="54"/>
                    </a:lnTo>
                    <a:lnTo>
                      <a:pt x="77" y="0"/>
                    </a:lnTo>
                    <a:close/>
                  </a:path>
                </a:pathLst>
              </a:custGeom>
              <a:solidFill>
                <a:srgbClr val="000000">
                  <a:alpha val="100000"/>
                </a:srgbClr>
              </a:solidFill>
              <a:ln w="9525">
                <a:noFill/>
              </a:ln>
            </p:spPr>
            <p:txBody>
              <a:bodyPr/>
              <a:p>
                <a:endParaRPr lang="zh-CN" altLang="en-US"/>
              </a:p>
            </p:txBody>
          </p:sp>
        </p:grpSp>
        <p:sp>
          <p:nvSpPr>
            <p:cNvPr id="52305" name="Line 105"/>
            <p:cNvSpPr/>
            <p:nvPr/>
          </p:nvSpPr>
          <p:spPr>
            <a:xfrm>
              <a:off x="1871" y="2845"/>
              <a:ext cx="1" cy="263"/>
            </a:xfrm>
            <a:prstGeom prst="line">
              <a:avLst/>
            </a:prstGeom>
            <a:ln w="12700" cap="flat" cmpd="sng">
              <a:solidFill>
                <a:srgbClr val="000000"/>
              </a:solidFill>
              <a:prstDash val="solid"/>
              <a:headEnd type="none" w="med" len="med"/>
              <a:tailEnd type="none" w="med" len="med"/>
            </a:ln>
          </p:spPr>
        </p:sp>
        <p:grpSp>
          <p:nvGrpSpPr>
            <p:cNvPr id="52306" name="Group 106"/>
            <p:cNvGrpSpPr/>
            <p:nvPr/>
          </p:nvGrpSpPr>
          <p:grpSpPr>
            <a:xfrm>
              <a:off x="3105" y="2011"/>
              <a:ext cx="154" cy="54"/>
              <a:chOff x="3105" y="2011"/>
              <a:chExt cx="154" cy="54"/>
            </a:xfrm>
          </p:grpSpPr>
          <p:sp>
            <p:nvSpPr>
              <p:cNvPr id="52310" name="Line 107"/>
              <p:cNvSpPr/>
              <p:nvPr/>
            </p:nvSpPr>
            <p:spPr>
              <a:xfrm>
                <a:off x="3105" y="2034"/>
                <a:ext cx="93" cy="1"/>
              </a:xfrm>
              <a:prstGeom prst="line">
                <a:avLst/>
              </a:prstGeom>
              <a:ln w="12700" cap="flat" cmpd="sng">
                <a:solidFill>
                  <a:srgbClr val="000000"/>
                </a:solidFill>
                <a:prstDash val="solid"/>
                <a:headEnd type="none" w="med" len="med"/>
                <a:tailEnd type="none" w="med" len="med"/>
              </a:ln>
            </p:spPr>
          </p:sp>
          <p:sp>
            <p:nvSpPr>
              <p:cNvPr id="52311" name="Freeform 108"/>
              <p:cNvSpPr/>
              <p:nvPr/>
            </p:nvSpPr>
            <p:spPr>
              <a:xfrm>
                <a:off x="3182" y="2011"/>
                <a:ext cx="77" cy="54"/>
              </a:xfrm>
              <a:custGeom>
                <a:avLst/>
                <a:gdLst>
                  <a:gd name="txL" fmla="*/ 0 w 77"/>
                  <a:gd name="txT" fmla="*/ 0 h 54"/>
                  <a:gd name="txR" fmla="*/ 77 w 77"/>
                  <a:gd name="txB" fmla="*/ 54 h 54"/>
                </a:gdLst>
                <a:ahLst/>
                <a:cxnLst>
                  <a:cxn ang="0">
                    <a:pos x="0" y="54"/>
                  </a:cxn>
                  <a:cxn ang="0">
                    <a:pos x="77" y="23"/>
                  </a:cxn>
                  <a:cxn ang="0">
                    <a:pos x="0" y="0"/>
                  </a:cxn>
                  <a:cxn ang="0">
                    <a:pos x="0" y="54"/>
                  </a:cxn>
                </a:cxnLst>
                <a:rect l="txL" t="txT" r="txR" b="txB"/>
                <a:pathLst>
                  <a:path w="77" h="54">
                    <a:moveTo>
                      <a:pt x="0" y="54"/>
                    </a:moveTo>
                    <a:lnTo>
                      <a:pt x="77" y="23"/>
                    </a:lnTo>
                    <a:lnTo>
                      <a:pt x="0" y="0"/>
                    </a:lnTo>
                    <a:lnTo>
                      <a:pt x="0" y="54"/>
                    </a:lnTo>
                    <a:close/>
                  </a:path>
                </a:pathLst>
              </a:custGeom>
              <a:solidFill>
                <a:srgbClr val="000000">
                  <a:alpha val="100000"/>
                </a:srgbClr>
              </a:solidFill>
              <a:ln w="9525">
                <a:noFill/>
              </a:ln>
            </p:spPr>
            <p:txBody>
              <a:bodyPr/>
              <a:p>
                <a:endParaRPr lang="zh-CN" altLang="en-US"/>
              </a:p>
            </p:txBody>
          </p:sp>
        </p:grpSp>
        <p:grpSp>
          <p:nvGrpSpPr>
            <p:cNvPr id="52307" name="Group 109"/>
            <p:cNvGrpSpPr/>
            <p:nvPr/>
          </p:nvGrpSpPr>
          <p:grpSpPr>
            <a:xfrm>
              <a:off x="3113" y="1540"/>
              <a:ext cx="162" cy="54"/>
              <a:chOff x="3113" y="1540"/>
              <a:chExt cx="162" cy="54"/>
            </a:xfrm>
          </p:grpSpPr>
          <p:sp>
            <p:nvSpPr>
              <p:cNvPr id="52308" name="Line 110"/>
              <p:cNvSpPr/>
              <p:nvPr/>
            </p:nvSpPr>
            <p:spPr>
              <a:xfrm>
                <a:off x="3113" y="1563"/>
                <a:ext cx="92" cy="1"/>
              </a:xfrm>
              <a:prstGeom prst="line">
                <a:avLst/>
              </a:prstGeom>
              <a:ln w="12700" cap="flat" cmpd="sng">
                <a:solidFill>
                  <a:srgbClr val="000000"/>
                </a:solidFill>
                <a:prstDash val="solid"/>
                <a:headEnd type="none" w="med" len="med"/>
                <a:tailEnd type="none" w="med" len="med"/>
              </a:ln>
            </p:spPr>
          </p:sp>
          <p:sp>
            <p:nvSpPr>
              <p:cNvPr id="52309" name="Freeform 111"/>
              <p:cNvSpPr/>
              <p:nvPr/>
            </p:nvSpPr>
            <p:spPr>
              <a:xfrm>
                <a:off x="3190" y="1540"/>
                <a:ext cx="85" cy="54"/>
              </a:xfrm>
              <a:custGeom>
                <a:avLst/>
                <a:gdLst>
                  <a:gd name="txL" fmla="*/ 0 w 85"/>
                  <a:gd name="txT" fmla="*/ 0 h 54"/>
                  <a:gd name="txR" fmla="*/ 85 w 85"/>
                  <a:gd name="txB" fmla="*/ 54 h 54"/>
                </a:gdLst>
                <a:ahLst/>
                <a:cxnLst>
                  <a:cxn ang="0">
                    <a:pos x="0" y="54"/>
                  </a:cxn>
                  <a:cxn ang="0">
                    <a:pos x="85" y="31"/>
                  </a:cxn>
                  <a:cxn ang="0">
                    <a:pos x="0" y="0"/>
                  </a:cxn>
                  <a:cxn ang="0">
                    <a:pos x="0" y="54"/>
                  </a:cxn>
                </a:cxnLst>
                <a:rect l="txL" t="txT" r="txR" b="txB"/>
                <a:pathLst>
                  <a:path w="85" h="54">
                    <a:moveTo>
                      <a:pt x="0" y="54"/>
                    </a:moveTo>
                    <a:lnTo>
                      <a:pt x="85" y="31"/>
                    </a:lnTo>
                    <a:lnTo>
                      <a:pt x="0" y="0"/>
                    </a:lnTo>
                    <a:lnTo>
                      <a:pt x="0" y="54"/>
                    </a:lnTo>
                    <a:close/>
                  </a:path>
                </a:pathLst>
              </a:custGeom>
              <a:solidFill>
                <a:srgbClr val="000000">
                  <a:alpha val="100000"/>
                </a:srgbClr>
              </a:solidFill>
              <a:ln w="9525">
                <a:noFill/>
              </a:ln>
            </p:spPr>
            <p:txBody>
              <a:bodyPr/>
              <a:p>
                <a:endParaRPr lang="zh-CN" altLang="en-US"/>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122" name="Object 3"/>
          <p:cNvGraphicFramePr>
            <a:graphicFrameLocks noChangeAspect="1"/>
          </p:cNvGraphicFramePr>
          <p:nvPr/>
        </p:nvGraphicFramePr>
        <p:xfrm>
          <a:off x="0" y="1941513"/>
          <a:ext cx="6877050" cy="4916487"/>
        </p:xfrm>
        <a:graphic>
          <a:graphicData uri="http://schemas.openxmlformats.org/presentationml/2006/ole">
            <mc:AlternateContent xmlns:mc="http://schemas.openxmlformats.org/markup-compatibility/2006">
              <mc:Choice xmlns:v="urn:schemas-microsoft-com:vml" Requires="v">
                <p:oleObj spid="_x0000_s3077" name="" r:id="rId1" imgW="8672195" imgH="8839200" progId="Photoshop.Image.7">
                  <p:embed/>
                </p:oleObj>
              </mc:Choice>
              <mc:Fallback>
                <p:oleObj name="" r:id="rId1" imgW="8672195" imgH="8839200" progId="Photoshop.Image.7">
                  <p:embed/>
                  <p:pic>
                    <p:nvPicPr>
                      <p:cNvPr id="0" name="图片 3076"/>
                      <p:cNvPicPr/>
                      <p:nvPr/>
                    </p:nvPicPr>
                    <p:blipFill>
                      <a:blip r:embed="rId2"/>
                      <a:stretch>
                        <a:fillRect/>
                      </a:stretch>
                    </p:blipFill>
                    <p:spPr>
                      <a:xfrm>
                        <a:off x="0" y="1941513"/>
                        <a:ext cx="6877050" cy="4916487"/>
                      </a:xfrm>
                      <a:prstGeom prst="rect">
                        <a:avLst/>
                      </a:prstGeom>
                      <a:noFill/>
                      <a:ln w="38100">
                        <a:noFill/>
                        <a:miter/>
                      </a:ln>
                    </p:spPr>
                  </p:pic>
                </p:oleObj>
              </mc:Fallback>
            </mc:AlternateContent>
          </a:graphicData>
        </a:graphic>
      </p:graphicFrame>
      <p:sp>
        <p:nvSpPr>
          <p:cNvPr id="5123" name="矩形 2"/>
          <p:cNvSpPr/>
          <p:nvPr/>
        </p:nvSpPr>
        <p:spPr>
          <a:xfrm>
            <a:off x="611188" y="333375"/>
            <a:ext cx="4681537" cy="584200"/>
          </a:xfrm>
          <a:prstGeom prst="rect">
            <a:avLst/>
          </a:prstGeom>
          <a:noFill/>
          <a:ln w="9525">
            <a:noFill/>
          </a:ln>
        </p:spPr>
        <p:txBody>
          <a:bodyPr>
            <a:spAutoFit/>
          </a:bodyPr>
          <a:p>
            <a:pPr>
              <a:buFont typeface="Wingdings 2" panose="05020102010507070707" pitchFamily="18" charset="2"/>
            </a:pPr>
            <a:r>
              <a:rPr lang="zh-CN" altLang="en-US" sz="3200" b="1" dirty="0">
                <a:solidFill>
                  <a:srgbClr val="FF0000"/>
                </a:solidFill>
                <a:latin typeface="Arial" panose="020B0604020202020204" pitchFamily="34" charset="0"/>
              </a:rPr>
              <a:t>二、硬件查询方式</a:t>
            </a:r>
            <a:endParaRPr lang="en-US" altLang="zh-CN" sz="3200" b="1" dirty="0">
              <a:solidFill>
                <a:srgbClr val="FF0000"/>
              </a:solidFill>
              <a:latin typeface="Arial" panose="020B0604020202020204" pitchFamily="34" charset="0"/>
            </a:endParaRPr>
          </a:p>
        </p:txBody>
      </p:sp>
      <p:sp>
        <p:nvSpPr>
          <p:cNvPr id="4" name="矩形 3"/>
          <p:cNvSpPr/>
          <p:nvPr/>
        </p:nvSpPr>
        <p:spPr>
          <a:xfrm>
            <a:off x="6875463" y="188913"/>
            <a:ext cx="2268537" cy="5077460"/>
          </a:xfrm>
          <a:prstGeom prst="rect">
            <a:avLst/>
          </a:prstGeom>
          <a:noFill/>
          <a:ln w="9525">
            <a:noFill/>
          </a:ln>
        </p:spPr>
        <p:txBody>
          <a:bodyPr>
            <a:spAutoFit/>
          </a:bodyPr>
          <a:p>
            <a:pPr>
              <a:buFont typeface="Wingdings" panose="05000000000000000000" pitchFamily="2" charset="2"/>
            </a:pPr>
            <a:r>
              <a:rPr lang="zh-CN" altLang="en-US" b="1" dirty="0">
                <a:latin typeface="Arial" panose="020B0604020202020204" pitchFamily="34" charset="0"/>
              </a:rPr>
              <a:t>来自</a:t>
            </a:r>
            <a:r>
              <a:rPr lang="en-US" altLang="zh-CN" b="1" dirty="0">
                <a:latin typeface="Arial" panose="020B0604020202020204" pitchFamily="34" charset="0"/>
              </a:rPr>
              <a:t>CPU</a:t>
            </a:r>
            <a:r>
              <a:rPr lang="zh-CN" altLang="en-US" b="1" dirty="0">
                <a:latin typeface="Arial" panose="020B0604020202020204" pitchFamily="34" charset="0"/>
              </a:rPr>
              <a:t>的“中断响应”信号（低电平有效）</a:t>
            </a:r>
            <a:r>
              <a:rPr lang="zh-CN" altLang="en-US" b="1" u="sng" dirty="0">
                <a:solidFill>
                  <a:srgbClr val="FFFF00"/>
                </a:solidFill>
                <a:latin typeface="Arial" panose="020B0604020202020204" pitchFamily="34" charset="0"/>
              </a:rPr>
              <a:t>从</a:t>
            </a:r>
            <a:r>
              <a:rPr lang="en-US" altLang="zh-CN" b="1" u="sng" dirty="0">
                <a:solidFill>
                  <a:srgbClr val="FFFF00"/>
                </a:solidFill>
                <a:latin typeface="Arial" panose="020B0604020202020204" pitchFamily="34" charset="0"/>
              </a:rPr>
              <a:t>A</a:t>
            </a:r>
            <a:r>
              <a:rPr lang="zh-CN" altLang="en-US" b="1" u="sng" dirty="0">
                <a:solidFill>
                  <a:srgbClr val="FFFF00"/>
                </a:solidFill>
                <a:latin typeface="Arial" panose="020B0604020202020204" pitchFamily="34" charset="0"/>
              </a:rPr>
              <a:t>设备开始串行地往下传送</a:t>
            </a:r>
            <a:endParaRPr lang="en-US" altLang="zh-CN" b="1" u="sng" dirty="0">
              <a:solidFill>
                <a:srgbClr val="FFFF00"/>
              </a:solidFill>
              <a:latin typeface="Arial" panose="020B0604020202020204" pitchFamily="34" charset="0"/>
            </a:endParaRPr>
          </a:p>
          <a:p>
            <a:pPr>
              <a:buFont typeface="Wingdings" panose="05000000000000000000" pitchFamily="2" charset="2"/>
            </a:pPr>
            <a:endParaRPr lang="en-US" altLang="zh-CN" b="1" dirty="0">
              <a:latin typeface="Arial" panose="020B0604020202020204" pitchFamily="34" charset="0"/>
            </a:endParaRPr>
          </a:p>
          <a:p>
            <a:pPr>
              <a:buFont typeface="Wingdings" panose="05000000000000000000" pitchFamily="2" charset="2"/>
            </a:pPr>
            <a:r>
              <a:rPr lang="en-US" altLang="zh-CN" b="1" dirty="0">
                <a:latin typeface="Arial" panose="020B0604020202020204" pitchFamily="34" charset="0"/>
              </a:rPr>
              <a:t>1</a:t>
            </a:r>
            <a:r>
              <a:rPr lang="zh-CN" altLang="en-US" b="1" dirty="0">
                <a:latin typeface="Arial" panose="020B0604020202020204" pitchFamily="34" charset="0"/>
              </a:rPr>
              <a:t>）</a:t>
            </a:r>
            <a:r>
              <a:rPr lang="zh-CN" altLang="en-US" b="1" u="sng" dirty="0">
                <a:solidFill>
                  <a:srgbClr val="FF0000"/>
                </a:solidFill>
                <a:latin typeface="Arial" panose="020B0604020202020204" pitchFamily="34" charset="0"/>
              </a:rPr>
              <a:t>当</a:t>
            </a:r>
            <a:r>
              <a:rPr lang="en-US" altLang="zh-CN" b="1" u="sng" dirty="0">
                <a:solidFill>
                  <a:srgbClr val="FF0000"/>
                </a:solidFill>
                <a:latin typeface="Arial" panose="020B0604020202020204" pitchFamily="34" charset="0"/>
              </a:rPr>
              <a:t>A</a:t>
            </a:r>
            <a:r>
              <a:rPr lang="zh-CN" altLang="en-US" b="1" u="sng" dirty="0">
                <a:solidFill>
                  <a:srgbClr val="FF0000"/>
                </a:solidFill>
                <a:latin typeface="Arial" panose="020B0604020202020204" pitchFamily="34" charset="0"/>
              </a:rPr>
              <a:t>设备有“中断请求”</a:t>
            </a:r>
            <a:r>
              <a:rPr lang="zh-CN" altLang="en-US" b="1" dirty="0">
                <a:latin typeface="Arial" panose="020B0604020202020204" pitchFamily="34" charset="0"/>
              </a:rPr>
              <a:t>（高电平有效）时，则“中断响应”信号在门</a:t>
            </a:r>
            <a:r>
              <a:rPr lang="en-US" altLang="zh-CN" b="1" dirty="0">
                <a:latin typeface="Arial" panose="020B0604020202020204" pitchFamily="34" charset="0"/>
              </a:rPr>
              <a:t>A2</a:t>
            </a:r>
            <a:r>
              <a:rPr lang="zh-CN" altLang="en-US" b="1" dirty="0">
                <a:latin typeface="Arial" panose="020B0604020202020204" pitchFamily="34" charset="0"/>
              </a:rPr>
              <a:t>处被封锁，不再下传，使后面的设备得不到</a:t>
            </a:r>
            <a:r>
              <a:rPr lang="en-US" altLang="zh-CN" b="1" dirty="0">
                <a:latin typeface="Arial" panose="020B0604020202020204" pitchFamily="34" charset="0"/>
              </a:rPr>
              <a:t>CPU</a:t>
            </a:r>
            <a:r>
              <a:rPr lang="zh-CN" altLang="en-US" b="1" dirty="0">
                <a:latin typeface="Arial" panose="020B0604020202020204" pitchFamily="34" charset="0"/>
              </a:rPr>
              <a:t>的“中断请求”信号。同时</a:t>
            </a:r>
            <a:r>
              <a:rPr lang="en-US" altLang="zh-CN" b="1" dirty="0">
                <a:latin typeface="Arial" panose="020B0604020202020204" pitchFamily="34" charset="0"/>
              </a:rPr>
              <a:t>A </a:t>
            </a:r>
            <a:r>
              <a:rPr lang="zh-CN" altLang="en-US" b="1" dirty="0">
                <a:latin typeface="Arial" panose="020B0604020202020204" pitchFamily="34" charset="0"/>
              </a:rPr>
              <a:t>设备的数据允许线</a:t>
            </a:r>
            <a:r>
              <a:rPr lang="en-US" altLang="zh-CN" b="1" dirty="0">
                <a:latin typeface="Arial" panose="020B0604020202020204" pitchFamily="34" charset="0"/>
              </a:rPr>
              <a:t>EN</a:t>
            </a:r>
            <a:r>
              <a:rPr lang="zh-CN" altLang="en-US" b="1" dirty="0">
                <a:latin typeface="Arial" panose="020B0604020202020204" pitchFamily="34" charset="0"/>
              </a:rPr>
              <a:t>变为有效，从而允许使用数据总线，中断类型码从数据线进入</a:t>
            </a:r>
            <a:r>
              <a:rPr lang="en-US" altLang="zh-CN" b="1" dirty="0">
                <a:latin typeface="Arial" panose="020B0604020202020204" pitchFamily="34" charset="0"/>
              </a:rPr>
              <a:t>CPU</a:t>
            </a:r>
            <a:r>
              <a:rPr lang="zh-CN" altLang="en-US" b="1" dirty="0">
                <a:latin typeface="Arial" panose="020B0604020202020204" pitchFamily="34" charset="0"/>
              </a:rPr>
              <a:t>。</a:t>
            </a:r>
            <a:endParaRPr lang="en-US" altLang="zh-CN" b="1" dirty="0">
              <a:latin typeface="Arial" panose="020B0604020202020204" pitchFamily="34" charset="0"/>
            </a:endParaRPr>
          </a:p>
        </p:txBody>
      </p:sp>
      <p:sp>
        <p:nvSpPr>
          <p:cNvPr id="5" name="椭圆 4"/>
          <p:cNvSpPr/>
          <p:nvPr/>
        </p:nvSpPr>
        <p:spPr>
          <a:xfrm>
            <a:off x="179388" y="2060575"/>
            <a:ext cx="1296988"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7" name="直接箭头连接符 6"/>
          <p:cNvCxnSpPr/>
          <p:nvPr/>
        </p:nvCxnSpPr>
        <p:spPr>
          <a:xfrm>
            <a:off x="1547813" y="2565400"/>
            <a:ext cx="15113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059113" y="2565400"/>
            <a:ext cx="0" cy="3587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132138" y="3959225"/>
            <a:ext cx="0" cy="2619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987675" y="3284538"/>
            <a:ext cx="71438" cy="21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7" name="直接连接符 16"/>
          <p:cNvCxnSpPr/>
          <p:nvPr/>
        </p:nvCxnSpPr>
        <p:spPr>
          <a:xfrm>
            <a:off x="3132138" y="3284538"/>
            <a:ext cx="0" cy="215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132138" y="4724400"/>
            <a:ext cx="0" cy="7207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92500" y="2555875"/>
            <a:ext cx="287338" cy="368300"/>
          </a:xfrm>
          <a:prstGeom prst="rect">
            <a:avLst/>
          </a:prstGeom>
          <a:noFill/>
          <a:ln w="9525">
            <a:noFill/>
          </a:ln>
        </p:spPr>
        <p:txBody>
          <a:bodyPr>
            <a:spAutoFit/>
          </a:bodyPr>
          <a:p>
            <a:r>
              <a:rPr lang="en-US" altLang="zh-CN" dirty="0">
                <a:solidFill>
                  <a:srgbClr val="FF0000"/>
                </a:solidFill>
                <a:latin typeface="Arial" panose="020B0604020202020204" pitchFamily="34" charset="0"/>
              </a:rPr>
              <a:t>1</a:t>
            </a:r>
            <a:endParaRPr lang="zh-CN" altLang="en-US" dirty="0">
              <a:solidFill>
                <a:srgbClr val="FF0000"/>
              </a:solidFill>
              <a:latin typeface="Arial" panose="020B0604020202020204" pitchFamily="34" charset="0"/>
            </a:endParaRPr>
          </a:p>
        </p:txBody>
      </p:sp>
      <p:sp>
        <p:nvSpPr>
          <p:cNvPr id="19" name="TextBox 18"/>
          <p:cNvSpPr txBox="1"/>
          <p:nvPr/>
        </p:nvSpPr>
        <p:spPr>
          <a:xfrm>
            <a:off x="2987675" y="2420938"/>
            <a:ext cx="288925" cy="369887"/>
          </a:xfrm>
          <a:prstGeom prst="rect">
            <a:avLst/>
          </a:prstGeom>
          <a:noFill/>
          <a:ln w="9525">
            <a:noFill/>
          </a:ln>
        </p:spPr>
        <p:txBody>
          <a:bodyPr>
            <a:spAutoFit/>
          </a:bodyPr>
          <a:p>
            <a:r>
              <a:rPr lang="en-US" altLang="zh-CN" dirty="0">
                <a:solidFill>
                  <a:srgbClr val="FF0000"/>
                </a:solidFill>
                <a:latin typeface="Arial" panose="020B0604020202020204" pitchFamily="34" charset="0"/>
              </a:rPr>
              <a:t>0</a:t>
            </a:r>
            <a:endParaRPr lang="zh-CN" altLang="en-US" dirty="0">
              <a:solidFill>
                <a:srgbClr val="FF0000"/>
              </a:solidFill>
              <a:latin typeface="Arial" panose="020B0604020202020204" pitchFamily="34" charset="0"/>
            </a:endParaRPr>
          </a:p>
        </p:txBody>
      </p:sp>
      <p:sp>
        <p:nvSpPr>
          <p:cNvPr id="21" name="TextBox 20"/>
          <p:cNvSpPr txBox="1"/>
          <p:nvPr/>
        </p:nvSpPr>
        <p:spPr>
          <a:xfrm>
            <a:off x="2051050" y="2708275"/>
            <a:ext cx="288925" cy="368300"/>
          </a:xfrm>
          <a:prstGeom prst="rect">
            <a:avLst/>
          </a:prstGeom>
          <a:noFill/>
          <a:ln w="9525">
            <a:noFill/>
          </a:ln>
        </p:spPr>
        <p:txBody>
          <a:bodyPr>
            <a:spAutoFit/>
          </a:bodyPr>
          <a:p>
            <a:r>
              <a:rPr lang="en-US" altLang="zh-CN" dirty="0">
                <a:solidFill>
                  <a:srgbClr val="FF0000"/>
                </a:solidFill>
                <a:latin typeface="Arial" panose="020B0604020202020204" pitchFamily="34" charset="0"/>
              </a:rPr>
              <a:t>1</a:t>
            </a:r>
            <a:endParaRPr lang="zh-CN" altLang="en-US" dirty="0">
              <a:solidFill>
                <a:srgbClr val="FF0000"/>
              </a:solidFill>
              <a:latin typeface="Arial" panose="020B0604020202020204" pitchFamily="34" charset="0"/>
            </a:endParaRPr>
          </a:p>
        </p:txBody>
      </p:sp>
      <p:sp>
        <p:nvSpPr>
          <p:cNvPr id="23" name="十字星 22"/>
          <p:cNvSpPr/>
          <p:nvPr/>
        </p:nvSpPr>
        <p:spPr>
          <a:xfrm>
            <a:off x="6084888" y="2852738"/>
            <a:ext cx="142875" cy="144463"/>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24" name="TextBox 23"/>
          <p:cNvSpPr txBox="1"/>
          <p:nvPr/>
        </p:nvSpPr>
        <p:spPr>
          <a:xfrm>
            <a:off x="3132138" y="3213100"/>
            <a:ext cx="287337" cy="369888"/>
          </a:xfrm>
          <a:prstGeom prst="rect">
            <a:avLst/>
          </a:prstGeom>
          <a:noFill/>
          <a:ln w="9525">
            <a:noFill/>
          </a:ln>
        </p:spPr>
        <p:txBody>
          <a:bodyPr>
            <a:spAutoFit/>
          </a:bodyPr>
          <a:p>
            <a:r>
              <a:rPr lang="en-US" altLang="zh-CN" dirty="0">
                <a:solidFill>
                  <a:srgbClr val="FF0000"/>
                </a:solidFill>
                <a:latin typeface="Arial" panose="020B0604020202020204" pitchFamily="34" charset="0"/>
              </a:rPr>
              <a:t>0</a:t>
            </a:r>
            <a:endParaRPr lang="zh-CN" altLang="en-US" dirty="0">
              <a:solidFill>
                <a:srgbClr val="FF0000"/>
              </a:solidFill>
              <a:latin typeface="Arial" panose="020B0604020202020204" pitchFamily="34" charset="0"/>
            </a:endParaRPr>
          </a:p>
        </p:txBody>
      </p:sp>
      <p:sp>
        <p:nvSpPr>
          <p:cNvPr id="25" name="五角星 24"/>
          <p:cNvSpPr/>
          <p:nvPr/>
        </p:nvSpPr>
        <p:spPr>
          <a:xfrm>
            <a:off x="6084888" y="3644900"/>
            <a:ext cx="142875" cy="1444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26" name="TextBox 25"/>
          <p:cNvSpPr txBox="1"/>
          <p:nvPr/>
        </p:nvSpPr>
        <p:spPr>
          <a:xfrm>
            <a:off x="3563938" y="3284538"/>
            <a:ext cx="287338" cy="369888"/>
          </a:xfrm>
          <a:prstGeom prst="rect">
            <a:avLst/>
          </a:prstGeom>
          <a:noFill/>
        </p:spPr>
        <p:txBody>
          <a:bodyPr wrap="square" rtlCol="0">
            <a:spAutoFit/>
          </a:bodyPr>
          <a:lstStyle/>
          <a:p>
            <a:pPr marR="0" defTabSz="914400">
              <a:buClrTx/>
              <a:buSzTx/>
              <a:buFontTx/>
              <a:buNone/>
              <a:defRPr/>
            </a:pPr>
            <a:r>
              <a:rPr kumimoji="0" lang="en-US" altLang="zh-CN" kern="1200" cap="none" spc="0" normalizeH="0" baseline="0" noProof="0" dirty="0" smtClean="0">
                <a:solidFill>
                  <a:schemeClr val="accent6">
                    <a:lumMod val="75000"/>
                  </a:schemeClr>
                </a:solidFill>
                <a:latin typeface="Arial" panose="020B0604020202020204" pitchFamily="34" charset="0"/>
                <a:ea typeface="宋体" panose="02010600030101010101" pitchFamily="2" charset="-122"/>
                <a:cs typeface="+mn-cs"/>
              </a:rPr>
              <a:t>1</a:t>
            </a:r>
            <a:endParaRPr kumimoji="0" lang="zh-CN" altLang="en-US" kern="1200" cap="none" spc="0" normalizeH="0" baseline="0" noProof="0" dirty="0" smtClean="0">
              <a:solidFill>
                <a:schemeClr val="accent6">
                  <a:lumMod val="75000"/>
                </a:schemeClr>
              </a:solidFill>
              <a:latin typeface="Arial" panose="020B0604020202020204" pitchFamily="34" charset="0"/>
              <a:ea typeface="宋体" panose="02010600030101010101" pitchFamily="2" charset="-122"/>
              <a:cs typeface="+mn-cs"/>
            </a:endParaRPr>
          </a:p>
        </p:txBody>
      </p:sp>
      <p:sp>
        <p:nvSpPr>
          <p:cNvPr id="27" name="TextBox 26"/>
          <p:cNvSpPr txBox="1"/>
          <p:nvPr/>
        </p:nvSpPr>
        <p:spPr>
          <a:xfrm>
            <a:off x="2124075" y="3500438"/>
            <a:ext cx="287338" cy="369888"/>
          </a:xfrm>
          <a:prstGeom prst="rect">
            <a:avLst/>
          </a:prstGeom>
          <a:noFill/>
        </p:spPr>
        <p:txBody>
          <a:bodyPr wrap="square" rtlCol="0">
            <a:spAutoFit/>
          </a:bodyPr>
          <a:lstStyle/>
          <a:p>
            <a:pPr marR="0" defTabSz="914400">
              <a:buClrTx/>
              <a:buSzTx/>
              <a:buFontTx/>
              <a:buNone/>
              <a:defRPr/>
            </a:pPr>
            <a:r>
              <a:rPr kumimoji="0" lang="en-US" altLang="zh-CN" kern="1200" cap="none" spc="0" normalizeH="0" baseline="0" noProof="0" dirty="0" smtClean="0">
                <a:solidFill>
                  <a:schemeClr val="accent6">
                    <a:lumMod val="75000"/>
                  </a:schemeClr>
                </a:solidFill>
                <a:latin typeface="Arial" panose="020B0604020202020204" pitchFamily="34" charset="0"/>
                <a:ea typeface="宋体" panose="02010600030101010101" pitchFamily="2" charset="-122"/>
                <a:cs typeface="+mn-cs"/>
              </a:rPr>
              <a:t>0</a:t>
            </a:r>
            <a:endParaRPr kumimoji="0" lang="zh-CN" altLang="en-US" kern="1200" cap="none" spc="0" normalizeH="0" baseline="0" noProof="0" dirty="0" smtClean="0">
              <a:solidFill>
                <a:schemeClr val="accent6">
                  <a:lumMod val="75000"/>
                </a:schemeClr>
              </a:solidFill>
              <a:latin typeface="Arial" panose="020B0604020202020204" pitchFamily="34" charset="0"/>
              <a:ea typeface="宋体" panose="02010600030101010101" pitchFamily="2" charset="-122"/>
              <a:cs typeface="+mn-cs"/>
            </a:endParaRPr>
          </a:p>
        </p:txBody>
      </p:sp>
      <p:sp>
        <p:nvSpPr>
          <p:cNvPr id="28" name="TextBox 27"/>
          <p:cNvSpPr txBox="1"/>
          <p:nvPr/>
        </p:nvSpPr>
        <p:spPr>
          <a:xfrm>
            <a:off x="3132138" y="3995738"/>
            <a:ext cx="287337" cy="369887"/>
          </a:xfrm>
          <a:prstGeom prst="rect">
            <a:avLst/>
          </a:prstGeom>
          <a:noFill/>
          <a:ln w="9525">
            <a:noFill/>
          </a:ln>
        </p:spPr>
        <p:txBody>
          <a:bodyPr>
            <a:spAutoFit/>
          </a:bodyPr>
          <a:p>
            <a:r>
              <a:rPr lang="en-US" altLang="zh-CN" b="1" dirty="0">
                <a:solidFill>
                  <a:srgbClr val="00B050"/>
                </a:solidFill>
                <a:latin typeface="Arial" panose="020B0604020202020204" pitchFamily="34" charset="0"/>
              </a:rPr>
              <a:t>0</a:t>
            </a:r>
            <a:endParaRPr lang="zh-CN" altLang="en-US" b="1" dirty="0">
              <a:solidFill>
                <a:srgbClr val="00B050"/>
              </a:solidFill>
              <a:latin typeface="Arial" panose="020B0604020202020204" pitchFamily="34" charset="0"/>
            </a:endParaRPr>
          </a:p>
        </p:txBody>
      </p:sp>
      <p:sp>
        <p:nvSpPr>
          <p:cNvPr id="30" name="椭圆 29"/>
          <p:cNvSpPr/>
          <p:nvPr/>
        </p:nvSpPr>
        <p:spPr>
          <a:xfrm>
            <a:off x="2970213" y="4365625"/>
            <a:ext cx="142875" cy="7143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31" name="椭圆 30"/>
          <p:cNvSpPr/>
          <p:nvPr/>
        </p:nvSpPr>
        <p:spPr>
          <a:xfrm>
            <a:off x="2974975" y="5602288"/>
            <a:ext cx="142875" cy="7302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cxnSp>
        <p:nvCxnSpPr>
          <p:cNvPr id="13" name="直接连接符 12"/>
          <p:cNvCxnSpPr/>
          <p:nvPr/>
        </p:nvCxnSpPr>
        <p:spPr>
          <a:xfrm>
            <a:off x="3033713" y="4149725"/>
            <a:ext cx="25400" cy="3587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987675" y="3644900"/>
            <a:ext cx="144463" cy="7143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cxnSp>
        <p:nvCxnSpPr>
          <p:cNvPr id="18" name="直接连接符 17"/>
          <p:cNvCxnSpPr>
            <a:endCxn id="31" idx="4"/>
          </p:cNvCxnSpPr>
          <p:nvPr/>
        </p:nvCxnSpPr>
        <p:spPr>
          <a:xfrm>
            <a:off x="3033713" y="5400675"/>
            <a:ext cx="12700" cy="2746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059113" y="3500438"/>
            <a:ext cx="0" cy="2889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331913" y="2924175"/>
            <a:ext cx="647700" cy="576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
        <p:nvSpPr>
          <p:cNvPr id="38" name="矩形 37"/>
          <p:cNvSpPr/>
          <p:nvPr/>
        </p:nvSpPr>
        <p:spPr>
          <a:xfrm>
            <a:off x="2195513" y="6565900"/>
            <a:ext cx="144463" cy="260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mn-lt"/>
                <a:ea typeface="+mn-ea"/>
                <a:cs typeface="+mn-cs"/>
              </a:rPr>
              <a:t>2</a:t>
            </a:r>
            <a:endParaRPr kumimoji="0" lang="zh-CN" altLang="en-US" sz="1800" b="1" i="0" u="none" strike="noStrike" kern="1200" cap="none" spc="0" normalizeH="0" baseline="0" noProof="0" dirty="0">
              <a:ln>
                <a:noFill/>
              </a:ln>
              <a:solidFill>
                <a:srgbClr val="000000"/>
              </a:solidFill>
              <a:effectLst/>
              <a:uLnTx/>
              <a:uFillTx/>
              <a:latin typeface="+mn-lt"/>
              <a:ea typeface="+mn-ea"/>
              <a:cs typeface="+mn-cs"/>
            </a:endParaRPr>
          </a:p>
        </p:txBody>
      </p:sp>
      <p:sp>
        <p:nvSpPr>
          <p:cNvPr id="2" name="文本框 1"/>
          <p:cNvSpPr txBox="1"/>
          <p:nvPr/>
        </p:nvSpPr>
        <p:spPr>
          <a:xfrm>
            <a:off x="107950" y="883920"/>
            <a:ext cx="6642100" cy="922020"/>
          </a:xfrm>
          <a:prstGeom prst="rect">
            <a:avLst/>
          </a:prstGeom>
          <a:noFill/>
        </p:spPr>
        <p:txBody>
          <a:bodyPr wrap="square" rtlCol="0" anchor="t">
            <a:spAutoFit/>
          </a:bodyPr>
          <a:p>
            <a:pPr marL="0" indent="0" eaLnBrk="1" hangingPunct="1">
              <a:buFont typeface="Wingdings" panose="05000000000000000000" pitchFamily="2" charset="2"/>
              <a:buNone/>
            </a:pPr>
            <a:r>
              <a:rPr lang="en-US" altLang="zh-CN" b="1" u="sng" dirty="0">
                <a:solidFill>
                  <a:srgbClr val="FF0000"/>
                </a:solidFill>
                <a:sym typeface="+mn-ea"/>
              </a:rPr>
              <a:t>2</a:t>
            </a:r>
            <a:r>
              <a:rPr lang="zh-CN" altLang="en-US" b="1" u="sng" dirty="0">
                <a:solidFill>
                  <a:srgbClr val="FF0000"/>
                </a:solidFill>
                <a:sym typeface="+mn-ea"/>
              </a:rPr>
              <a:t>）当</a:t>
            </a:r>
            <a:r>
              <a:rPr lang="en-US" altLang="zh-CN" b="1" u="sng" dirty="0">
                <a:solidFill>
                  <a:srgbClr val="FF0000"/>
                </a:solidFill>
                <a:sym typeface="+mn-ea"/>
              </a:rPr>
              <a:t>A </a:t>
            </a:r>
            <a:r>
              <a:rPr lang="zh-CN" altLang="en-US" b="1" u="sng" dirty="0">
                <a:solidFill>
                  <a:srgbClr val="FF0000"/>
                </a:solidFill>
                <a:sym typeface="+mn-ea"/>
              </a:rPr>
              <a:t>设备没有中断请求时</a:t>
            </a:r>
            <a:r>
              <a:rPr lang="zh-CN" altLang="en-US" b="1" dirty="0">
                <a:sym typeface="+mn-ea"/>
              </a:rPr>
              <a:t>，中断响应信号通过门</a:t>
            </a:r>
            <a:r>
              <a:rPr lang="en-US" altLang="zh-CN" b="1" dirty="0">
                <a:sym typeface="+mn-ea"/>
              </a:rPr>
              <a:t>A2</a:t>
            </a:r>
            <a:r>
              <a:rPr lang="zh-CN" altLang="en-US" b="1" dirty="0">
                <a:sym typeface="+mn-ea"/>
              </a:rPr>
              <a:t>传给下一个设备</a:t>
            </a:r>
            <a:r>
              <a:rPr lang="en-US" altLang="zh-CN" b="1" dirty="0">
                <a:sym typeface="+mn-ea"/>
              </a:rPr>
              <a:t>B</a:t>
            </a:r>
            <a:r>
              <a:rPr lang="zh-CN" altLang="en-US" b="1" dirty="0">
                <a:sym typeface="+mn-ea"/>
              </a:rPr>
              <a:t>。</a:t>
            </a:r>
            <a:endParaRPr lang="en-US" altLang="zh-CN" b="1" dirty="0"/>
          </a:p>
          <a:p>
            <a:pPr marL="0" indent="0" eaLnBrk="1" hangingPunct="1">
              <a:buFont typeface="Wingdings" panose="05000000000000000000" pitchFamily="2" charset="2"/>
              <a:buNone/>
            </a:pPr>
            <a:r>
              <a:rPr lang="en-US" altLang="zh-CN" b="1" dirty="0">
                <a:sym typeface="+mn-ea"/>
              </a:rPr>
              <a:t>3</a:t>
            </a:r>
            <a:r>
              <a:rPr lang="zh-CN" altLang="en-US" b="1" dirty="0">
                <a:sym typeface="+mn-ea"/>
              </a:rPr>
              <a:t>）外设的中断优先级由其在链式排队电路中的先后次序来决定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checkerboard(across)">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ox(in)">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8" presetClass="entr" presetSubtype="16"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diamond(in)">
                                      <p:cBhvr>
                                        <p:cTn id="6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6" grpId="0"/>
      <p:bldP spid="19" grpId="0"/>
      <p:bldP spid="21" grpId="0"/>
      <p:bldP spid="23" grpId="0" animBg="1"/>
      <p:bldP spid="24" grpId="0"/>
      <p:bldP spid="26" grpId="0"/>
      <p:bldP spid="27" grpId="0"/>
      <p:bldP spid="28" grpId="0"/>
      <p:bldP spid="37"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202" name="Object 2"/>
          <p:cNvGraphicFramePr/>
          <p:nvPr/>
        </p:nvGraphicFramePr>
        <p:xfrm>
          <a:off x="0" y="914400"/>
          <a:ext cx="9144000" cy="5715000"/>
        </p:xfrm>
        <a:graphic>
          <a:graphicData uri="http://schemas.openxmlformats.org/presentationml/2006/ole">
            <mc:AlternateContent xmlns:mc="http://schemas.openxmlformats.org/markup-compatibility/2006">
              <mc:Choice xmlns:v="urn:schemas-microsoft-com:vml" Requires="v">
                <p:oleObj spid="_x0000_s3078" name="" r:id="rId1" imgW="13981430" imgH="10560050" progId="Photoshop.Image.7">
                  <p:embed/>
                </p:oleObj>
              </mc:Choice>
              <mc:Fallback>
                <p:oleObj name="" r:id="rId1" imgW="13981430" imgH="10560050" progId="Photoshop.Image.7">
                  <p:embed/>
                  <p:pic>
                    <p:nvPicPr>
                      <p:cNvPr id="0" name="图片 3077"/>
                      <p:cNvPicPr/>
                      <p:nvPr/>
                    </p:nvPicPr>
                    <p:blipFill>
                      <a:blip r:embed="rId2"/>
                      <a:stretch>
                        <a:fillRect/>
                      </a:stretch>
                    </p:blipFill>
                    <p:spPr>
                      <a:xfrm>
                        <a:off x="0" y="914400"/>
                        <a:ext cx="9144000" cy="5715000"/>
                      </a:xfrm>
                      <a:prstGeom prst="rect">
                        <a:avLst/>
                      </a:prstGeom>
                      <a:noFill/>
                      <a:ln w="38100">
                        <a:noFill/>
                        <a:miter/>
                      </a:ln>
                    </p:spPr>
                  </p:pic>
                </p:oleObj>
              </mc:Fallback>
            </mc:AlternateContent>
          </a:graphicData>
        </a:graphic>
      </p:graphicFrame>
      <p:sp>
        <p:nvSpPr>
          <p:cNvPr id="307203" name="AutoShape 3"/>
          <p:cNvSpPr/>
          <p:nvPr/>
        </p:nvSpPr>
        <p:spPr>
          <a:xfrm>
            <a:off x="0" y="1600200"/>
            <a:ext cx="1447800" cy="457200"/>
          </a:xfrm>
          <a:prstGeom prst="wedgeRoundRectCallout">
            <a:avLst>
              <a:gd name="adj1" fmla="val 89037"/>
              <a:gd name="adj2" fmla="val 159028"/>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000" dirty="0">
                <a:latin typeface="Times New Roman" panose="02020603050405020304" pitchFamily="18" charset="0"/>
              </a:rPr>
              <a:t>优先控制</a:t>
            </a:r>
            <a:endParaRPr lang="zh-CN" altLang="en-US" sz="2000" dirty="0">
              <a:latin typeface="Times New Roman" panose="02020603050405020304" pitchFamily="18" charset="0"/>
            </a:endParaRPr>
          </a:p>
        </p:txBody>
      </p:sp>
      <p:sp>
        <p:nvSpPr>
          <p:cNvPr id="307204" name="AutoShape 4"/>
          <p:cNvSpPr/>
          <p:nvPr/>
        </p:nvSpPr>
        <p:spPr>
          <a:xfrm>
            <a:off x="0" y="3505200"/>
            <a:ext cx="1371600" cy="457200"/>
          </a:xfrm>
          <a:prstGeom prst="wedgeRoundRectCallout">
            <a:avLst>
              <a:gd name="adj1" fmla="val 90046"/>
              <a:gd name="adj2" fmla="val -96875"/>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000" dirty="0">
                <a:latin typeface="Times New Roman" panose="02020603050405020304" pitchFamily="18" charset="0"/>
              </a:rPr>
              <a:t>失效控制</a:t>
            </a:r>
            <a:endParaRPr lang="zh-CN" altLang="en-US" sz="2000" dirty="0">
              <a:latin typeface="Times New Roman" panose="02020603050405020304" pitchFamily="18" charset="0"/>
            </a:endParaRPr>
          </a:p>
        </p:txBody>
      </p:sp>
      <p:sp>
        <p:nvSpPr>
          <p:cNvPr id="307205" name="AutoShape 5"/>
          <p:cNvSpPr/>
          <p:nvPr/>
        </p:nvSpPr>
        <p:spPr>
          <a:xfrm>
            <a:off x="6553200" y="5562600"/>
            <a:ext cx="2339975" cy="746125"/>
          </a:xfrm>
          <a:prstGeom prst="wedgeRoundRectCallout">
            <a:avLst>
              <a:gd name="adj1" fmla="val 36681"/>
              <a:gd name="adj2" fmla="val -155208"/>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000" dirty="0">
                <a:latin typeface="Times New Roman" panose="02020603050405020304" pitchFamily="18" charset="0"/>
              </a:rPr>
              <a:t>中断屏蔽寄存器</a:t>
            </a:r>
            <a:endParaRPr lang="en-US" altLang="zh-CN" sz="2000" dirty="0">
              <a:latin typeface="Times New Roman" panose="02020603050405020304" pitchFamily="18" charset="0"/>
            </a:endParaRPr>
          </a:p>
          <a:p>
            <a:pPr algn="ctr"/>
            <a:r>
              <a:rPr lang="en-US" altLang="zh-CN" sz="2000" dirty="0">
                <a:latin typeface="Times New Roman" panose="02020603050405020304" pitchFamily="18" charset="0"/>
              </a:rPr>
              <a:t>0</a:t>
            </a:r>
            <a:r>
              <a:rPr lang="zh-CN" altLang="en-US" sz="2000" dirty="0">
                <a:latin typeface="Times New Roman" panose="02020603050405020304" pitchFamily="18" charset="0"/>
              </a:rPr>
              <a:t>－开</a:t>
            </a:r>
            <a:endParaRPr lang="zh-CN" altLang="en-US" sz="2000" dirty="0">
              <a:latin typeface="Times New Roman" panose="02020603050405020304" pitchFamily="18" charset="0"/>
            </a:endParaRPr>
          </a:p>
        </p:txBody>
      </p:sp>
      <p:sp>
        <p:nvSpPr>
          <p:cNvPr id="307206" name="AutoShape 6"/>
          <p:cNvSpPr/>
          <p:nvPr/>
        </p:nvSpPr>
        <p:spPr>
          <a:xfrm>
            <a:off x="6096000" y="0"/>
            <a:ext cx="2514600" cy="762000"/>
          </a:xfrm>
          <a:prstGeom prst="wedgeRoundRectCallout">
            <a:avLst>
              <a:gd name="adj1" fmla="val 35227"/>
              <a:gd name="adj2" fmla="val 93333"/>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imes New Roman" panose="02020603050405020304" pitchFamily="18" charset="0"/>
              </a:rPr>
              <a:t>中断请求触发器</a:t>
            </a:r>
            <a:endParaRPr lang="zh-CN" altLang="en-US" sz="2400" dirty="0">
              <a:latin typeface="Times New Roman" panose="02020603050405020304" pitchFamily="18" charset="0"/>
            </a:endParaRPr>
          </a:p>
          <a:p>
            <a:pPr algn="ctr"/>
            <a:r>
              <a:rPr lang="en-US" altLang="zh-CN" sz="2400" dirty="0">
                <a:latin typeface="Times New Roman" panose="02020603050405020304" pitchFamily="18" charset="0"/>
              </a:rPr>
              <a:t>1</a:t>
            </a:r>
            <a:r>
              <a:rPr lang="zh-CN" altLang="en-US" sz="2400" dirty="0">
                <a:latin typeface="Times New Roman" panose="02020603050405020304" pitchFamily="18" charset="0"/>
              </a:rPr>
              <a:t>－有请求</a:t>
            </a:r>
            <a:endParaRPr lang="zh-CN" altLang="en-US" sz="2400" dirty="0">
              <a:latin typeface="Times New Roman" panose="02020603050405020304" pitchFamily="18" charset="0"/>
            </a:endParaRPr>
          </a:p>
        </p:txBody>
      </p:sp>
      <p:sp>
        <p:nvSpPr>
          <p:cNvPr id="307207" name="Rectangle 7"/>
          <p:cNvSpPr>
            <a:spLocks noChangeArrowheads="1"/>
          </p:cNvSpPr>
          <p:nvPr/>
        </p:nvSpPr>
        <p:spPr bwMode="auto">
          <a:xfrm>
            <a:off x="609600" y="457200"/>
            <a:ext cx="4076700" cy="519113"/>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三、中断优先级编码电路</a:t>
            </a:r>
            <a:endParaRPr kumimoji="1" lang="zh-CN" altLang="en-US" sz="2800" b="1"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9464" name="Text Box 8"/>
          <p:cNvSpPr txBox="1"/>
          <p:nvPr/>
        </p:nvSpPr>
        <p:spPr>
          <a:xfrm>
            <a:off x="5076825" y="4508500"/>
            <a:ext cx="2411413" cy="366713"/>
          </a:xfrm>
          <a:prstGeom prst="rect">
            <a:avLst/>
          </a:prstGeom>
          <a:solidFill>
            <a:srgbClr val="FFFFCC"/>
          </a:solidFill>
          <a:ln w="38100" cap="flat" cmpd="sng">
            <a:solidFill>
              <a:srgbClr val="FF0000"/>
            </a:solidFill>
            <a:prstDash val="solid"/>
            <a:miter/>
            <a:headEnd type="none" w="med" len="med"/>
            <a:tailEnd type="none" w="med" len="med"/>
          </a:ln>
        </p:spPr>
        <p:txBody>
          <a:bodyPr>
            <a:spAutoFit/>
          </a:bodyPr>
          <a:p>
            <a:pPr>
              <a:spcBef>
                <a:spcPct val="50000"/>
              </a:spcBef>
            </a:pPr>
            <a:r>
              <a:rPr lang="zh-CN" altLang="en-US" b="1" dirty="0">
                <a:solidFill>
                  <a:srgbClr val="0070C0"/>
                </a:solidFill>
                <a:latin typeface="Arial" panose="020B0604020202020204" pitchFamily="34" charset="0"/>
              </a:rPr>
              <a:t>最高优先级编码</a:t>
            </a:r>
            <a:r>
              <a:rPr lang="en-US" altLang="zh-CN" b="1" dirty="0">
                <a:solidFill>
                  <a:srgbClr val="0070C0"/>
                </a:solidFill>
                <a:latin typeface="Arial" panose="020B0604020202020204" pitchFamily="34" charset="0"/>
              </a:rPr>
              <a:t>--111</a:t>
            </a:r>
            <a:endParaRPr lang="en-US" altLang="zh-CN" b="1" dirty="0">
              <a:solidFill>
                <a:srgbClr val="0070C0"/>
              </a:solidFill>
              <a:latin typeface="Arial" panose="020B0604020202020204" pitchFamily="34" charset="0"/>
            </a:endParaRPr>
          </a:p>
        </p:txBody>
      </p:sp>
      <p:sp>
        <p:nvSpPr>
          <p:cNvPr id="19465" name="Line 9"/>
          <p:cNvSpPr/>
          <p:nvPr/>
        </p:nvSpPr>
        <p:spPr>
          <a:xfrm flipH="1" flipV="1">
            <a:off x="5076825" y="2708275"/>
            <a:ext cx="863600" cy="1728788"/>
          </a:xfrm>
          <a:prstGeom prst="line">
            <a:avLst/>
          </a:prstGeom>
          <a:ln w="38100" cap="flat" cmpd="sng">
            <a:solidFill>
              <a:srgbClr val="FF0000"/>
            </a:solidFill>
            <a:prstDash val="solid"/>
            <a:miter/>
            <a:headEnd type="none" w="med" len="med"/>
            <a:tailEnd type="triangle" w="med" len="med"/>
          </a:ln>
        </p:spPr>
      </p:sp>
      <p:sp>
        <p:nvSpPr>
          <p:cNvPr id="6154" name="Line 10"/>
          <p:cNvSpPr/>
          <p:nvPr/>
        </p:nvSpPr>
        <p:spPr>
          <a:xfrm>
            <a:off x="2987675" y="3284538"/>
            <a:ext cx="576263" cy="0"/>
          </a:xfrm>
          <a:prstGeom prst="line">
            <a:avLst/>
          </a:prstGeom>
          <a:ln w="38100" cap="flat" cmpd="sng">
            <a:solidFill>
              <a:schemeClr val="tx1"/>
            </a:solidFill>
            <a:prstDash val="solid"/>
            <a:miter/>
            <a:headEnd type="none" w="med" len="med"/>
            <a:tailEnd type="none" w="med" len="med"/>
          </a:ln>
        </p:spPr>
      </p:sp>
      <p:sp>
        <p:nvSpPr>
          <p:cNvPr id="19467" name="Line 11"/>
          <p:cNvSpPr/>
          <p:nvPr/>
        </p:nvSpPr>
        <p:spPr>
          <a:xfrm>
            <a:off x="4500563" y="2636838"/>
            <a:ext cx="576262" cy="0"/>
          </a:xfrm>
          <a:prstGeom prst="line">
            <a:avLst/>
          </a:prstGeom>
          <a:ln w="38100" cap="flat" cmpd="sng">
            <a:solidFill>
              <a:schemeClr val="tx1"/>
            </a:solidFill>
            <a:prstDash val="solid"/>
            <a:miter/>
            <a:headEnd type="none" w="med" len="med"/>
            <a:tailEnd type="none" w="med" len="med"/>
          </a:ln>
        </p:spPr>
      </p:sp>
      <p:sp>
        <p:nvSpPr>
          <p:cNvPr id="6156" name="矩形 11"/>
          <p:cNvSpPr/>
          <p:nvPr/>
        </p:nvSpPr>
        <p:spPr>
          <a:xfrm>
            <a:off x="3322638" y="6227763"/>
            <a:ext cx="312737" cy="369887"/>
          </a:xfrm>
          <a:prstGeom prst="rect">
            <a:avLst/>
          </a:prstGeom>
          <a:solidFill>
            <a:srgbClr val="FFFFFF"/>
          </a:solidFill>
          <a:ln w="9525">
            <a:noFill/>
          </a:ln>
        </p:spPr>
        <p:txBody>
          <a:bodyPr wrap="none">
            <a:spAutoFit/>
          </a:bodyPr>
          <a:p>
            <a:pPr algn="ctr"/>
            <a:r>
              <a:rPr lang="en-US" altLang="zh-CN" b="1" dirty="0">
                <a:solidFill>
                  <a:srgbClr val="000000"/>
                </a:solidFill>
                <a:latin typeface="Arial" panose="020B0604020202020204" pitchFamily="34" charset="0"/>
              </a:rPr>
              <a:t>3</a:t>
            </a:r>
            <a:endParaRPr lang="zh-CN" altLang="en-US" b="1" dirty="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7207">
                                            <p:txEl>
                                              <p:charRg st="0" end="12"/>
                                            </p:txEl>
                                          </p:spTgt>
                                        </p:tgtEl>
                                        <p:attrNameLst>
                                          <p:attrName>style.visibility</p:attrName>
                                        </p:attrNameLst>
                                      </p:cBhvr>
                                      <p:to>
                                        <p:strVal val="visible"/>
                                      </p:to>
                                    </p:set>
                                    <p:anim calcmode="lin" valueType="num">
                                      <p:cBhvr additive="base">
                                        <p:cTn id="7" dur="500" fill="hold"/>
                                        <p:tgtEl>
                                          <p:spTgt spid="307207">
                                            <p:txEl>
                                              <p:charRg st="0" end="1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207">
                                            <p:txEl>
                                              <p:charRg st="0"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3072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07206"/>
                                        </p:tgtEl>
                                        <p:attrNameLst>
                                          <p:attrName>style.visibility</p:attrName>
                                        </p:attrNameLst>
                                      </p:cBhvr>
                                      <p:to>
                                        <p:strVal val="visible"/>
                                      </p:to>
                                    </p:set>
                                    <p:animEffect transition="in" filter="barn(outVertical)">
                                      <p:cBhvr>
                                        <p:cTn id="17" dur="500"/>
                                        <p:tgtEl>
                                          <p:spTgt spid="30720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7205"/>
                                        </p:tgtEl>
                                        <p:attrNameLst>
                                          <p:attrName>style.visibility</p:attrName>
                                        </p:attrNameLst>
                                      </p:cBhvr>
                                      <p:to>
                                        <p:strVal val="visible"/>
                                      </p:to>
                                    </p:set>
                                    <p:animEffect transition="in" filter="dissolve">
                                      <p:cBhvr>
                                        <p:cTn id="22" dur="500"/>
                                        <p:tgtEl>
                                          <p:spTgt spid="3072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03"/>
                                        </p:tgtEl>
                                        <p:attrNameLst>
                                          <p:attrName>style.visibility</p:attrName>
                                        </p:attrNameLst>
                                      </p:cBhvr>
                                      <p:to>
                                        <p:strVal val="visible"/>
                                      </p:to>
                                    </p:set>
                                    <p:animEffect transition="in" filter="wipe(left)">
                                      <p:cBhvr>
                                        <p:cTn id="27" dur="500"/>
                                        <p:tgtEl>
                                          <p:spTgt spid="30720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307204"/>
                                        </p:tgtEl>
                                        <p:attrNameLst>
                                          <p:attrName>style.visibility</p:attrName>
                                        </p:attrNameLst>
                                      </p:cBhvr>
                                      <p:to>
                                        <p:strVal val="visible"/>
                                      </p:to>
                                    </p:set>
                                    <p:anim calcmode="lin" valueType="num">
                                      <p:cBhvr additive="base">
                                        <p:cTn id="32" dur="500" fill="hold"/>
                                        <p:tgtEl>
                                          <p:spTgt spid="307204"/>
                                        </p:tgtEl>
                                        <p:attrNameLst>
                                          <p:attrName>ppt_x</p:attrName>
                                        </p:attrNameLst>
                                      </p:cBhvr>
                                      <p:tavLst>
                                        <p:tav tm="0">
                                          <p:val>
                                            <p:strVal val="#ppt_x"/>
                                          </p:val>
                                        </p:tav>
                                        <p:tav tm="100000">
                                          <p:val>
                                            <p:strVal val="#ppt_x"/>
                                          </p:val>
                                        </p:tav>
                                      </p:tavLst>
                                    </p:anim>
                                    <p:anim calcmode="lin" valueType="num">
                                      <p:cBhvr additive="base">
                                        <p:cTn id="33" dur="500" fill="hold"/>
                                        <p:tgtEl>
                                          <p:spTgt spid="307204"/>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9464"/>
                                        </p:tgtEl>
                                        <p:attrNameLst>
                                          <p:attrName>style.visibility</p:attrName>
                                        </p:attrNameLst>
                                      </p:cBhvr>
                                      <p:to>
                                        <p:strVal val="visible"/>
                                      </p:to>
                                    </p:set>
                                    <p:anim calcmode="lin" valueType="num">
                                      <p:cBhvr additive="base">
                                        <p:cTn id="38" dur="500" fill="hold"/>
                                        <p:tgtEl>
                                          <p:spTgt spid="19464"/>
                                        </p:tgtEl>
                                        <p:attrNameLst>
                                          <p:attrName>ppt_x</p:attrName>
                                        </p:attrNameLst>
                                      </p:cBhvr>
                                      <p:tavLst>
                                        <p:tav tm="0">
                                          <p:val>
                                            <p:strVal val="#ppt_x"/>
                                          </p:val>
                                        </p:tav>
                                        <p:tav tm="100000">
                                          <p:val>
                                            <p:strVal val="#ppt_x"/>
                                          </p:val>
                                        </p:tav>
                                      </p:tavLst>
                                    </p:anim>
                                    <p:anim calcmode="lin" valueType="num">
                                      <p:cBhvr additive="base">
                                        <p:cTn id="39" dur="500" fill="hold"/>
                                        <p:tgtEl>
                                          <p:spTgt spid="1946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465"/>
                                        </p:tgtEl>
                                        <p:attrNameLst>
                                          <p:attrName>style.visibility</p:attrName>
                                        </p:attrNameLst>
                                      </p:cBhvr>
                                      <p:to>
                                        <p:strVal val="visible"/>
                                      </p:to>
                                    </p:set>
                                    <p:anim calcmode="lin" valueType="num">
                                      <p:cBhvr additive="base">
                                        <p:cTn id="42" dur="500" fill="hold"/>
                                        <p:tgtEl>
                                          <p:spTgt spid="19465"/>
                                        </p:tgtEl>
                                        <p:attrNameLst>
                                          <p:attrName>ppt_x</p:attrName>
                                        </p:attrNameLst>
                                      </p:cBhvr>
                                      <p:tavLst>
                                        <p:tav tm="0">
                                          <p:val>
                                            <p:strVal val="#ppt_x"/>
                                          </p:val>
                                        </p:tav>
                                        <p:tav tm="100000">
                                          <p:val>
                                            <p:strVal val="#ppt_x"/>
                                          </p:val>
                                        </p:tav>
                                      </p:tavLst>
                                    </p:anim>
                                    <p:anim calcmode="lin" valueType="num">
                                      <p:cBhvr additive="base">
                                        <p:cTn id="43" dur="500" fill="hold"/>
                                        <p:tgtEl>
                                          <p:spTgt spid="19465"/>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9467"/>
                                        </p:tgtEl>
                                        <p:attrNameLst>
                                          <p:attrName>style.visibility</p:attrName>
                                        </p:attrNameLst>
                                      </p:cBhvr>
                                      <p:to>
                                        <p:strVal val="visible"/>
                                      </p:to>
                                    </p:set>
                                    <p:anim calcmode="lin" valueType="num">
                                      <p:cBhvr additive="base">
                                        <p:cTn id="46" dur="500" fill="hold"/>
                                        <p:tgtEl>
                                          <p:spTgt spid="19467"/>
                                        </p:tgtEl>
                                        <p:attrNameLst>
                                          <p:attrName>ppt_x</p:attrName>
                                        </p:attrNameLst>
                                      </p:cBhvr>
                                      <p:tavLst>
                                        <p:tav tm="0">
                                          <p:val>
                                            <p:strVal val="#ppt_x"/>
                                          </p:val>
                                        </p:tav>
                                        <p:tav tm="100000">
                                          <p:val>
                                            <p:strVal val="#ppt_x"/>
                                          </p:val>
                                        </p:tav>
                                      </p:tavLst>
                                    </p:anim>
                                    <p:anim calcmode="lin" valueType="num">
                                      <p:cBhvr additive="base">
                                        <p:cTn id="47" dur="500" fill="hold"/>
                                        <p:tgtEl>
                                          <p:spTgt spid="19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animBg="1"/>
      <p:bldP spid="307204" grpId="0" animBg="1"/>
      <p:bldP spid="307205" grpId="0" animBg="1"/>
      <p:bldP spid="307206" grpId="0"/>
      <p:bldP spid="307207" grpId="0" build="p"/>
      <p:bldP spid="194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9" name="矩形 4"/>
          <p:cNvSpPr/>
          <p:nvPr/>
        </p:nvSpPr>
        <p:spPr>
          <a:xfrm>
            <a:off x="468313" y="476250"/>
            <a:ext cx="8064500" cy="6592888"/>
          </a:xfrm>
          <a:prstGeom prst="rect">
            <a:avLst/>
          </a:prstGeom>
          <a:noFill/>
          <a:ln w="9525">
            <a:noFill/>
          </a:ln>
        </p:spPr>
        <p:txBody>
          <a:bodyPr>
            <a:spAutoFit/>
          </a:bodyPr>
          <a:p>
            <a:pPr>
              <a:lnSpc>
                <a:spcPct val="110000"/>
              </a:lnSpc>
              <a:buFont typeface="Wingdings" panose="05000000000000000000" pitchFamily="2" charset="2"/>
              <a:buChar char="u"/>
            </a:pPr>
            <a:r>
              <a:rPr lang="zh-CN" altLang="en-US" sz="2400" b="1" u="sng" dirty="0">
                <a:solidFill>
                  <a:srgbClr val="FFFF00"/>
                </a:solidFill>
                <a:latin typeface="Arial" panose="020B0604020202020204" pitchFamily="34" charset="0"/>
              </a:rPr>
              <a:t>中断申请：</a:t>
            </a:r>
            <a:r>
              <a:rPr lang="zh-CN" altLang="en-US" sz="2400" b="1" dirty="0">
                <a:latin typeface="Arial" panose="020B0604020202020204" pitchFamily="34" charset="0"/>
              </a:rPr>
              <a:t>设有</a:t>
            </a:r>
            <a:r>
              <a:rPr lang="en-US" altLang="zh-CN" sz="2400" b="1" dirty="0">
                <a:latin typeface="Arial" panose="020B0604020202020204" pitchFamily="34" charset="0"/>
              </a:rPr>
              <a:t>8</a:t>
            </a:r>
            <a:r>
              <a:rPr lang="zh-CN" altLang="en-US" sz="2400" b="1" dirty="0">
                <a:latin typeface="Arial" panose="020B0604020202020204" pitchFamily="34" charset="0"/>
              </a:rPr>
              <a:t>个中断源，当任何一个中断源有中断请求时，通过或门产生一个中断请求信号，但它是否能送到</a:t>
            </a:r>
            <a:r>
              <a:rPr lang="en-US" altLang="zh-CN" sz="2400" b="1" dirty="0">
                <a:latin typeface="Arial" panose="020B0604020202020204" pitchFamily="34" charset="0"/>
              </a:rPr>
              <a:t>CPU</a:t>
            </a:r>
            <a:r>
              <a:rPr lang="zh-CN" altLang="en-US" sz="2400" b="1" dirty="0">
                <a:latin typeface="Arial" panose="020B0604020202020204" pitchFamily="34" charset="0"/>
              </a:rPr>
              <a:t>的中断请求线，还必须经过比较器的控制。</a:t>
            </a:r>
            <a:endParaRPr lang="zh-CN" altLang="zh-CN" sz="2400" b="1" dirty="0">
              <a:latin typeface="Arial" panose="020B0604020202020204" pitchFamily="34" charset="0"/>
            </a:endParaRPr>
          </a:p>
          <a:p>
            <a:pPr>
              <a:lnSpc>
                <a:spcPct val="110000"/>
              </a:lnSpc>
              <a:buFont typeface="Wingdings" panose="05000000000000000000" pitchFamily="2" charset="2"/>
              <a:buChar char="u"/>
            </a:pPr>
            <a:r>
              <a:rPr lang="zh-CN" altLang="en-US" sz="2400" b="1" u="sng" dirty="0">
                <a:solidFill>
                  <a:srgbClr val="FFFF00"/>
                </a:solidFill>
                <a:latin typeface="Arial" panose="020B0604020202020204" pitchFamily="34" charset="0"/>
              </a:rPr>
              <a:t>中断优先权的控制：</a:t>
            </a:r>
            <a:r>
              <a:rPr lang="en-US" altLang="zh-CN" sz="2400" b="1" dirty="0">
                <a:solidFill>
                  <a:srgbClr val="FFFFFF"/>
                </a:solidFill>
                <a:latin typeface="Arial" panose="020B0604020202020204" pitchFamily="34" charset="0"/>
              </a:rPr>
              <a:t>8</a:t>
            </a:r>
            <a:r>
              <a:rPr lang="zh-CN" altLang="en-US" sz="2400" b="1" dirty="0">
                <a:solidFill>
                  <a:srgbClr val="FFFFFF"/>
                </a:solidFill>
                <a:latin typeface="Arial" panose="020B0604020202020204" pitchFamily="34" charset="0"/>
              </a:rPr>
              <a:t>条中断输入线中的任何一条经过编码器可以产生</a:t>
            </a:r>
            <a:r>
              <a:rPr lang="en-US" altLang="zh-CN" sz="2400" b="1" dirty="0">
                <a:solidFill>
                  <a:srgbClr val="FFFFFF"/>
                </a:solidFill>
                <a:latin typeface="Arial" panose="020B0604020202020204" pitchFamily="34" charset="0"/>
              </a:rPr>
              <a:t>3</a:t>
            </a:r>
            <a:r>
              <a:rPr lang="zh-CN" altLang="en-US" sz="2400" b="1" dirty="0">
                <a:solidFill>
                  <a:srgbClr val="FFFFFF"/>
                </a:solidFill>
                <a:latin typeface="Arial" panose="020B0604020202020204" pitchFamily="34" charset="0"/>
              </a:rPr>
              <a:t>位二进制优先级编码</a:t>
            </a:r>
            <a:r>
              <a:rPr lang="en-US" altLang="zh-CN" sz="2400" b="1" dirty="0">
                <a:solidFill>
                  <a:srgbClr val="FFFFFF"/>
                </a:solidFill>
                <a:latin typeface="Arial" panose="020B0604020202020204" pitchFamily="34" charset="0"/>
              </a:rPr>
              <a:t>A</a:t>
            </a:r>
            <a:r>
              <a:rPr lang="en-US" altLang="zh-CN" sz="2400" b="1" baseline="-25000" dirty="0">
                <a:solidFill>
                  <a:srgbClr val="FFFFFF"/>
                </a:solidFill>
                <a:latin typeface="Arial" panose="020B0604020202020204" pitchFamily="34" charset="0"/>
              </a:rPr>
              <a:t>2</a:t>
            </a:r>
            <a:r>
              <a:rPr lang="en-US" altLang="zh-CN" sz="2400" b="1" dirty="0">
                <a:solidFill>
                  <a:srgbClr val="FFFFFF"/>
                </a:solidFill>
                <a:latin typeface="Arial" panose="020B0604020202020204" pitchFamily="34" charset="0"/>
              </a:rPr>
              <a:t>A</a:t>
            </a:r>
            <a:r>
              <a:rPr lang="en-US" altLang="zh-CN" sz="2400" b="1" baseline="-25000" dirty="0">
                <a:solidFill>
                  <a:srgbClr val="FFFFFF"/>
                </a:solidFill>
                <a:latin typeface="Arial" panose="020B0604020202020204" pitchFamily="34" charset="0"/>
              </a:rPr>
              <a:t>1</a:t>
            </a:r>
            <a:r>
              <a:rPr lang="en-US" altLang="zh-CN" sz="2400" b="1" dirty="0">
                <a:solidFill>
                  <a:srgbClr val="FFFFFF"/>
                </a:solidFill>
                <a:latin typeface="Arial" panose="020B0604020202020204" pitchFamily="34" charset="0"/>
              </a:rPr>
              <a:t>A</a:t>
            </a:r>
            <a:r>
              <a:rPr lang="en-US" altLang="zh-CN" sz="2400" b="1" baseline="-25000" dirty="0">
                <a:solidFill>
                  <a:srgbClr val="FFFFFF"/>
                </a:solidFill>
                <a:latin typeface="Arial" panose="020B0604020202020204" pitchFamily="34" charset="0"/>
              </a:rPr>
              <a:t>0</a:t>
            </a:r>
            <a:r>
              <a:rPr lang="zh-CN" altLang="en-US" sz="2400" b="1" dirty="0">
                <a:solidFill>
                  <a:srgbClr val="FFFFFF"/>
                </a:solidFill>
                <a:latin typeface="Arial" panose="020B0604020202020204" pitchFamily="34" charset="0"/>
              </a:rPr>
              <a:t>，编码</a:t>
            </a:r>
            <a:r>
              <a:rPr lang="en-US" altLang="zh-CN" sz="2400" b="1" dirty="0">
                <a:solidFill>
                  <a:srgbClr val="FFFFFF"/>
                </a:solidFill>
                <a:latin typeface="Arial" panose="020B0604020202020204" pitchFamily="34" charset="0"/>
              </a:rPr>
              <a:t>111</a:t>
            </a:r>
            <a:r>
              <a:rPr lang="zh-CN" altLang="en-US" sz="2400" b="1" dirty="0">
                <a:solidFill>
                  <a:srgbClr val="FFFFFF"/>
                </a:solidFill>
                <a:latin typeface="Arial" panose="020B0604020202020204" pitchFamily="34" charset="0"/>
              </a:rPr>
              <a:t>的优先级最高，编码</a:t>
            </a:r>
            <a:r>
              <a:rPr lang="en-US" altLang="zh-CN" sz="2400" b="1" dirty="0">
                <a:solidFill>
                  <a:srgbClr val="FFFFFF"/>
                </a:solidFill>
                <a:latin typeface="Arial" panose="020B0604020202020204" pitchFamily="34" charset="0"/>
              </a:rPr>
              <a:t>000</a:t>
            </a:r>
            <a:r>
              <a:rPr lang="zh-CN" altLang="en-US" sz="2400" b="1" dirty="0">
                <a:solidFill>
                  <a:srgbClr val="FFFFFF"/>
                </a:solidFill>
                <a:latin typeface="Arial" panose="020B0604020202020204" pitchFamily="34" charset="0"/>
              </a:rPr>
              <a:t>的优先级最低，若有多个中断输入线同时输入，则编码器只输出优先级最高的编码。</a:t>
            </a:r>
            <a:endParaRPr lang="en-US" altLang="zh-CN" sz="2400" b="1" dirty="0">
              <a:solidFill>
                <a:srgbClr val="FFFFFF"/>
              </a:solidFill>
              <a:latin typeface="Arial" panose="020B0604020202020204" pitchFamily="34" charset="0"/>
            </a:endParaRPr>
          </a:p>
          <a:p>
            <a:pPr>
              <a:lnSpc>
                <a:spcPct val="110000"/>
              </a:lnSpc>
              <a:buFont typeface="Wingdings" panose="05000000000000000000" pitchFamily="2" charset="2"/>
              <a:buChar char="u"/>
            </a:pPr>
            <a:r>
              <a:rPr lang="zh-CN" altLang="en-US" sz="2400" b="1" u="sng" dirty="0">
                <a:solidFill>
                  <a:srgbClr val="FFFF00"/>
                </a:solidFill>
                <a:latin typeface="Arial" panose="020B0604020202020204" pitchFamily="34" charset="0"/>
              </a:rPr>
              <a:t>中断嵌套的实现：</a:t>
            </a:r>
            <a:r>
              <a:rPr lang="zh-CN" altLang="en-US" sz="2400" b="1" dirty="0">
                <a:solidFill>
                  <a:srgbClr val="FFFFFF"/>
                </a:solidFill>
                <a:latin typeface="Arial" panose="020B0604020202020204" pitchFamily="34" charset="0"/>
              </a:rPr>
              <a:t>正在进行中断处理的外设的优先级编码</a:t>
            </a:r>
            <a:r>
              <a:rPr lang="en-US" altLang="zh-CN" sz="2400" b="1" dirty="0">
                <a:solidFill>
                  <a:srgbClr val="FFFFFF"/>
                </a:solidFill>
                <a:latin typeface="Arial" panose="020B0604020202020204" pitchFamily="34" charset="0"/>
              </a:rPr>
              <a:t>B</a:t>
            </a:r>
            <a:r>
              <a:rPr lang="en-US" altLang="zh-CN" sz="2400" b="1" baseline="-25000" dirty="0">
                <a:solidFill>
                  <a:srgbClr val="FFFFFF"/>
                </a:solidFill>
                <a:latin typeface="Arial" panose="020B0604020202020204" pitchFamily="34" charset="0"/>
              </a:rPr>
              <a:t>2</a:t>
            </a:r>
            <a:r>
              <a:rPr lang="en-US" altLang="zh-CN" sz="2400" b="1" dirty="0">
                <a:solidFill>
                  <a:srgbClr val="FFFFFF"/>
                </a:solidFill>
                <a:latin typeface="Arial" panose="020B0604020202020204" pitchFamily="34" charset="0"/>
              </a:rPr>
              <a:t>B</a:t>
            </a:r>
            <a:r>
              <a:rPr lang="en-US" altLang="zh-CN" sz="2400" b="1" baseline="-25000" dirty="0">
                <a:solidFill>
                  <a:srgbClr val="FFFFFF"/>
                </a:solidFill>
                <a:latin typeface="Arial" panose="020B0604020202020204" pitchFamily="34" charset="0"/>
              </a:rPr>
              <a:t>1</a:t>
            </a:r>
            <a:r>
              <a:rPr lang="en-US" altLang="zh-CN" sz="2400" b="1" dirty="0">
                <a:solidFill>
                  <a:srgbClr val="FFFFFF"/>
                </a:solidFill>
                <a:latin typeface="Arial" panose="020B0604020202020204" pitchFamily="34" charset="0"/>
              </a:rPr>
              <a:t>B</a:t>
            </a:r>
            <a:r>
              <a:rPr lang="en-US" altLang="zh-CN" sz="2400" b="1" baseline="-25000" dirty="0">
                <a:solidFill>
                  <a:srgbClr val="FFFFFF"/>
                </a:solidFill>
                <a:latin typeface="Arial" panose="020B0604020202020204" pitchFamily="34" charset="0"/>
              </a:rPr>
              <a:t>0</a:t>
            </a:r>
            <a:r>
              <a:rPr lang="zh-CN" altLang="en-US" sz="2400" b="1" dirty="0">
                <a:solidFill>
                  <a:srgbClr val="FFFFFF"/>
                </a:solidFill>
                <a:latin typeface="Arial" panose="020B0604020202020204" pitchFamily="34" charset="0"/>
              </a:rPr>
              <a:t>，由</a:t>
            </a:r>
            <a:r>
              <a:rPr lang="en-US" altLang="zh-CN" sz="2400" b="1" dirty="0">
                <a:solidFill>
                  <a:srgbClr val="FFFFFF"/>
                </a:solidFill>
                <a:latin typeface="Arial" panose="020B0604020202020204" pitchFamily="34" charset="0"/>
              </a:rPr>
              <a:t>CPU</a:t>
            </a:r>
            <a:r>
              <a:rPr lang="zh-CN" altLang="en-US" sz="2400" b="1" dirty="0">
                <a:solidFill>
                  <a:srgbClr val="FFFFFF"/>
                </a:solidFill>
                <a:latin typeface="Arial" panose="020B0604020202020204" pitchFamily="34" charset="0"/>
              </a:rPr>
              <a:t>通过软件经数据总线送至优先级寄存器，然后取出</a:t>
            </a:r>
            <a:r>
              <a:rPr lang="en-US" altLang="zh-CN" sz="2400" b="1" dirty="0">
                <a:solidFill>
                  <a:srgbClr val="FFFFFF"/>
                </a:solidFill>
                <a:latin typeface="Arial" panose="020B0604020202020204" pitchFamily="34" charset="0"/>
              </a:rPr>
              <a:t>B</a:t>
            </a:r>
            <a:r>
              <a:rPr lang="en-US" altLang="zh-CN" sz="2400" b="1" baseline="-25000" dirty="0">
                <a:solidFill>
                  <a:srgbClr val="FFFFFF"/>
                </a:solidFill>
                <a:latin typeface="Arial" panose="020B0604020202020204" pitchFamily="34" charset="0"/>
              </a:rPr>
              <a:t>2</a:t>
            </a:r>
            <a:r>
              <a:rPr lang="en-US" altLang="zh-CN" sz="2400" b="1" dirty="0">
                <a:solidFill>
                  <a:srgbClr val="FFFFFF"/>
                </a:solidFill>
                <a:latin typeface="Arial" panose="020B0604020202020204" pitchFamily="34" charset="0"/>
              </a:rPr>
              <a:t>B</a:t>
            </a:r>
            <a:r>
              <a:rPr lang="en-US" altLang="zh-CN" sz="2400" b="1" baseline="-25000" dirty="0">
                <a:solidFill>
                  <a:srgbClr val="FFFFFF"/>
                </a:solidFill>
                <a:latin typeface="Arial" panose="020B0604020202020204" pitchFamily="34" charset="0"/>
              </a:rPr>
              <a:t>1</a:t>
            </a:r>
            <a:r>
              <a:rPr lang="en-US" altLang="zh-CN" sz="2400" b="1" dirty="0">
                <a:solidFill>
                  <a:srgbClr val="FFFFFF"/>
                </a:solidFill>
                <a:latin typeface="Arial" panose="020B0604020202020204" pitchFamily="34" charset="0"/>
              </a:rPr>
              <a:t>B</a:t>
            </a:r>
            <a:r>
              <a:rPr lang="en-US" altLang="zh-CN" sz="2400" b="1" baseline="-25000" dirty="0">
                <a:solidFill>
                  <a:srgbClr val="FFFFFF"/>
                </a:solidFill>
                <a:latin typeface="Arial" panose="020B0604020202020204" pitchFamily="34" charset="0"/>
              </a:rPr>
              <a:t>0</a:t>
            </a:r>
            <a:r>
              <a:rPr lang="zh-CN" altLang="en-US" sz="2400" b="1" dirty="0">
                <a:solidFill>
                  <a:srgbClr val="FFFFFF"/>
                </a:solidFill>
                <a:latin typeface="Arial" panose="020B0604020202020204" pitchFamily="34" charset="0"/>
              </a:rPr>
              <a:t>至比较器。</a:t>
            </a:r>
            <a:endParaRPr lang="en-US" altLang="zh-CN" sz="2400" b="1" dirty="0">
              <a:solidFill>
                <a:srgbClr val="FFFFFF"/>
              </a:solidFill>
              <a:latin typeface="Arial" panose="020B0604020202020204" pitchFamily="34" charset="0"/>
            </a:endParaRPr>
          </a:p>
          <a:p>
            <a:pPr>
              <a:lnSpc>
                <a:spcPct val="110000"/>
              </a:lnSpc>
            </a:pPr>
            <a:r>
              <a:rPr lang="en-US" altLang="zh-CN" sz="2400" b="1" dirty="0">
                <a:solidFill>
                  <a:srgbClr val="FFFFFF"/>
                </a:solidFill>
                <a:latin typeface="Arial" panose="020B0604020202020204" pitchFamily="34" charset="0"/>
              </a:rPr>
              <a:t>       </a:t>
            </a:r>
            <a:r>
              <a:rPr lang="zh-CN" altLang="en-US" sz="2400" b="1" dirty="0">
                <a:latin typeface="Arial" panose="020B0604020202020204" pitchFamily="34" charset="0"/>
              </a:rPr>
              <a:t>比较器对编码</a:t>
            </a:r>
            <a:r>
              <a:rPr lang="en-US" altLang="zh-CN" sz="2400" b="1" dirty="0">
                <a:latin typeface="Arial" panose="020B0604020202020204" pitchFamily="34" charset="0"/>
              </a:rPr>
              <a:t>A</a:t>
            </a:r>
            <a:r>
              <a:rPr lang="en-US" altLang="zh-CN" sz="2400" b="1" baseline="-25000" dirty="0">
                <a:latin typeface="Arial" panose="020B0604020202020204" pitchFamily="34" charset="0"/>
              </a:rPr>
              <a:t>2</a:t>
            </a:r>
            <a:r>
              <a:rPr lang="en-US" altLang="zh-CN" sz="2400" b="1" dirty="0">
                <a:latin typeface="Arial" panose="020B0604020202020204" pitchFamily="34" charset="0"/>
              </a:rPr>
              <a:t>A</a:t>
            </a:r>
            <a:r>
              <a:rPr lang="en-US" altLang="zh-CN" sz="2400" b="1" baseline="-25000" dirty="0">
                <a:latin typeface="Arial" panose="020B0604020202020204" pitchFamily="34" charset="0"/>
              </a:rPr>
              <a:t>1</a:t>
            </a:r>
            <a:r>
              <a:rPr lang="en-US" altLang="zh-CN" sz="2400" b="1" dirty="0">
                <a:latin typeface="Arial" panose="020B0604020202020204" pitchFamily="34" charset="0"/>
              </a:rPr>
              <a:t>A</a:t>
            </a:r>
            <a:r>
              <a:rPr lang="en-US" altLang="zh-CN" sz="2400" b="1" baseline="-25000" dirty="0">
                <a:latin typeface="Arial" panose="020B0604020202020204" pitchFamily="34" charset="0"/>
              </a:rPr>
              <a:t>0</a:t>
            </a:r>
            <a:r>
              <a:rPr lang="zh-CN" altLang="en-US" sz="2400" b="1" dirty="0">
                <a:latin typeface="Arial" panose="020B0604020202020204" pitchFamily="34" charset="0"/>
              </a:rPr>
              <a:t>和</a:t>
            </a:r>
            <a:r>
              <a:rPr lang="en-US" altLang="zh-CN" sz="2400" b="1" dirty="0">
                <a:latin typeface="Arial" panose="020B0604020202020204" pitchFamily="34" charset="0"/>
              </a:rPr>
              <a:t>B</a:t>
            </a:r>
            <a:r>
              <a:rPr lang="en-US" altLang="zh-CN" sz="2400" b="1" baseline="-25000" dirty="0">
                <a:latin typeface="Arial" panose="020B0604020202020204" pitchFamily="34" charset="0"/>
              </a:rPr>
              <a:t>2</a:t>
            </a:r>
            <a:r>
              <a:rPr lang="en-US" altLang="zh-CN" sz="2400" b="1" dirty="0">
                <a:latin typeface="Arial" panose="020B0604020202020204" pitchFamily="34" charset="0"/>
              </a:rPr>
              <a:t>B</a:t>
            </a:r>
            <a:r>
              <a:rPr lang="en-US" altLang="zh-CN" sz="2400" b="1" baseline="-25000" dirty="0">
                <a:latin typeface="Arial" panose="020B0604020202020204" pitchFamily="34" charset="0"/>
              </a:rPr>
              <a:t>1</a:t>
            </a:r>
            <a:r>
              <a:rPr lang="en-US" altLang="zh-CN" sz="2400" b="1" dirty="0">
                <a:latin typeface="Arial" panose="020B0604020202020204" pitchFamily="34" charset="0"/>
              </a:rPr>
              <a:t>B</a:t>
            </a:r>
            <a:r>
              <a:rPr lang="en-US" altLang="zh-CN" sz="2400" b="1" baseline="-25000" dirty="0">
                <a:latin typeface="Arial" panose="020B0604020202020204" pitchFamily="34" charset="0"/>
              </a:rPr>
              <a:t>0</a:t>
            </a:r>
            <a:r>
              <a:rPr lang="zh-CN" altLang="en-US" sz="2400" b="1" dirty="0">
                <a:latin typeface="Arial" panose="020B0604020202020204" pitchFamily="34" charset="0"/>
              </a:rPr>
              <a:t>进行比较，若</a:t>
            </a:r>
            <a:r>
              <a:rPr lang="en-US" altLang="zh-CN" sz="2400" b="1" dirty="0">
                <a:latin typeface="Arial" panose="020B0604020202020204" pitchFamily="34" charset="0"/>
              </a:rPr>
              <a:t>A≤B</a:t>
            </a:r>
            <a:r>
              <a:rPr lang="zh-CN" altLang="en-US" sz="2400" b="1" dirty="0">
                <a:latin typeface="Arial" panose="020B0604020202020204" pitchFamily="34" charset="0"/>
              </a:rPr>
              <a:t>，则</a:t>
            </a:r>
            <a:r>
              <a:rPr lang="en-US" altLang="zh-CN" sz="2400" b="1" dirty="0">
                <a:latin typeface="Arial" panose="020B0604020202020204" pitchFamily="34" charset="0"/>
              </a:rPr>
              <a:t>A&gt;B</a:t>
            </a:r>
            <a:r>
              <a:rPr lang="zh-CN" altLang="en-US" sz="2400" b="1" dirty="0">
                <a:latin typeface="Arial" panose="020B0604020202020204" pitchFamily="34" charset="0"/>
              </a:rPr>
              <a:t>端输出低电平，封锁与门，禁止向</a:t>
            </a:r>
            <a:r>
              <a:rPr lang="en-US" altLang="zh-CN" sz="2400" b="1" dirty="0">
                <a:latin typeface="Arial" panose="020B0604020202020204" pitchFamily="34" charset="0"/>
              </a:rPr>
              <a:t>CPU</a:t>
            </a:r>
            <a:r>
              <a:rPr lang="zh-CN" altLang="en-US" sz="2400" b="1" dirty="0">
                <a:latin typeface="Arial" panose="020B0604020202020204" pitchFamily="34" charset="0"/>
              </a:rPr>
              <a:t>发出新的中断请求，只有当</a:t>
            </a:r>
            <a:r>
              <a:rPr lang="en-US" altLang="zh-CN" sz="2400" b="1" dirty="0">
                <a:latin typeface="Arial" panose="020B0604020202020204" pitchFamily="34" charset="0"/>
              </a:rPr>
              <a:t>A&gt;B</a:t>
            </a:r>
            <a:r>
              <a:rPr lang="zh-CN" altLang="en-US" sz="2400" b="1" dirty="0">
                <a:latin typeface="Arial" panose="020B0604020202020204" pitchFamily="34" charset="0"/>
              </a:rPr>
              <a:t>时，比较器的输出端才输出高电平，打开与门</a:t>
            </a:r>
            <a:r>
              <a:rPr lang="en-US" altLang="zh-CN" sz="2400" b="1" dirty="0">
                <a:latin typeface="Arial" panose="020B0604020202020204" pitchFamily="34" charset="0"/>
              </a:rPr>
              <a:t>G</a:t>
            </a:r>
            <a:r>
              <a:rPr lang="en-US" altLang="zh-CN" sz="2400" b="1" baseline="-25000" dirty="0">
                <a:latin typeface="Arial" panose="020B0604020202020204" pitchFamily="34" charset="0"/>
              </a:rPr>
              <a:t>1</a:t>
            </a:r>
            <a:r>
              <a:rPr lang="zh-CN" altLang="en-US" sz="2400" b="1" dirty="0">
                <a:latin typeface="Arial" panose="020B0604020202020204" pitchFamily="34" charset="0"/>
              </a:rPr>
              <a:t>，将中断请求信号送到</a:t>
            </a:r>
            <a:r>
              <a:rPr lang="en-US" altLang="zh-CN" sz="2400" b="1" dirty="0">
                <a:latin typeface="Arial" panose="020B0604020202020204" pitchFamily="34" charset="0"/>
              </a:rPr>
              <a:t>CPU</a:t>
            </a:r>
            <a:r>
              <a:rPr lang="zh-CN" altLang="en-US" sz="2400" b="1" dirty="0">
                <a:latin typeface="Arial" panose="020B0604020202020204" pitchFamily="34" charset="0"/>
              </a:rPr>
              <a:t>的</a:t>
            </a:r>
            <a:r>
              <a:rPr lang="en-US" altLang="zh-CN" sz="2400" b="1" dirty="0">
                <a:latin typeface="Arial" panose="020B0604020202020204" pitchFamily="34" charset="0"/>
              </a:rPr>
              <a:t>INTR</a:t>
            </a:r>
            <a:r>
              <a:rPr lang="zh-CN" altLang="en-US" sz="2400" b="1" dirty="0">
                <a:latin typeface="Arial" panose="020B0604020202020204" pitchFamily="34" charset="0"/>
              </a:rPr>
              <a:t>输入端，当</a:t>
            </a:r>
            <a:r>
              <a:rPr lang="en-US" altLang="zh-CN" sz="2400" b="1" dirty="0">
                <a:latin typeface="Arial" panose="020B0604020202020204" pitchFamily="34" charset="0"/>
              </a:rPr>
              <a:t>CPU</a:t>
            </a:r>
            <a:r>
              <a:rPr lang="zh-CN" altLang="en-US" sz="2400" b="1" dirty="0">
                <a:latin typeface="Arial" panose="020B0604020202020204" pitchFamily="34" charset="0"/>
              </a:rPr>
              <a:t>响应中断后，就中断正在进行的中断服务程序，转去执行优先级更高的中断服务程序</a:t>
            </a:r>
            <a:endParaRPr lang="zh-CN" altLang="zh-CN" sz="2400" b="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79">
                                            <p:txEl>
                                              <p:charRg st="0" end="73"/>
                                            </p:txEl>
                                          </p:spTgt>
                                        </p:tgtEl>
                                        <p:attrNameLst>
                                          <p:attrName>style.visibility</p:attrName>
                                        </p:attrNameLst>
                                      </p:cBhvr>
                                      <p:to>
                                        <p:strVal val="visible"/>
                                      </p:to>
                                    </p:set>
                                    <p:anim calcmode="lin" valueType="num">
                                      <p:cBhvr additive="base">
                                        <p:cTn id="7" dur="500" fill="hold"/>
                                        <p:tgtEl>
                                          <p:spTgt spid="50179">
                                            <p:txEl>
                                              <p:charRg st="0" end="7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charRg st="0" end="7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179">
                                            <p:txEl>
                                              <p:charRg st="73" end="176"/>
                                            </p:txEl>
                                          </p:spTgt>
                                        </p:tgtEl>
                                        <p:attrNameLst>
                                          <p:attrName>style.visibility</p:attrName>
                                        </p:attrNameLst>
                                      </p:cBhvr>
                                      <p:to>
                                        <p:strVal val="visible"/>
                                      </p:to>
                                    </p:set>
                                    <p:anim calcmode="lin" valueType="num">
                                      <p:cBhvr additive="base">
                                        <p:cTn id="13" dur="500" fill="hold"/>
                                        <p:tgtEl>
                                          <p:spTgt spid="50179">
                                            <p:txEl>
                                              <p:charRg st="73" end="17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9">
                                            <p:txEl>
                                              <p:charRg st="73" end="17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179">
                                            <p:txEl>
                                              <p:charRg st="176" end="246"/>
                                            </p:txEl>
                                          </p:spTgt>
                                        </p:tgtEl>
                                        <p:attrNameLst>
                                          <p:attrName>style.visibility</p:attrName>
                                        </p:attrNameLst>
                                      </p:cBhvr>
                                      <p:to>
                                        <p:strVal val="visible"/>
                                      </p:to>
                                    </p:set>
                                    <p:anim calcmode="lin" valueType="num">
                                      <p:cBhvr additive="base">
                                        <p:cTn id="19" dur="500" fill="hold"/>
                                        <p:tgtEl>
                                          <p:spTgt spid="50179">
                                            <p:txEl>
                                              <p:charRg st="176" end="24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9">
                                            <p:txEl>
                                              <p:charRg st="176" end="24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179">
                                            <p:txEl>
                                              <p:charRg st="246" end="405"/>
                                            </p:txEl>
                                          </p:spTgt>
                                        </p:tgtEl>
                                        <p:attrNameLst>
                                          <p:attrName>style.visibility</p:attrName>
                                        </p:attrNameLst>
                                      </p:cBhvr>
                                      <p:to>
                                        <p:strVal val="visible"/>
                                      </p:to>
                                    </p:set>
                                    <p:anim calcmode="lin" valueType="num">
                                      <p:cBhvr additive="base">
                                        <p:cTn id="25" dur="500" fill="hold"/>
                                        <p:tgtEl>
                                          <p:spTgt spid="50179">
                                            <p:txEl>
                                              <p:charRg st="246" end="40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0179">
                                            <p:txEl>
                                              <p:charRg st="246" end="40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Rectangle 3"/>
          <p:cNvSpPr>
            <a:spLocks noGrp="1" noRot="1"/>
          </p:cNvSpPr>
          <p:nvPr>
            <p:ph idx="1"/>
          </p:nvPr>
        </p:nvSpPr>
        <p:spPr>
          <a:xfrm>
            <a:off x="323850" y="1268413"/>
            <a:ext cx="8540750" cy="3240087"/>
          </a:xfrm>
        </p:spPr>
        <p:txBody>
          <a:bodyPr vert="horz" wrap="square" lIns="91440" tIns="45720" rIns="91440" bIns="45720" anchor="t" anchorCtr="0"/>
          <a:p>
            <a:pPr eaLnBrk="1" hangingPunct="1">
              <a:lnSpc>
                <a:spcPct val="80000"/>
              </a:lnSpc>
            </a:pPr>
            <a:r>
              <a:rPr lang="en-US" altLang="zh-CN" sz="2500" b="1" dirty="0">
                <a:solidFill>
                  <a:srgbClr val="FF0000"/>
                </a:solidFill>
              </a:rPr>
              <a:t>8259A</a:t>
            </a:r>
            <a:r>
              <a:rPr lang="zh-CN" altLang="en-US" sz="2500" b="1" dirty="0">
                <a:solidFill>
                  <a:srgbClr val="FF0000"/>
                </a:solidFill>
              </a:rPr>
              <a:t>的主要功能</a:t>
            </a:r>
            <a:endParaRPr lang="zh-CN" altLang="en-US" sz="2500" b="1" dirty="0">
              <a:solidFill>
                <a:srgbClr val="FF0000"/>
              </a:solidFill>
            </a:endParaRPr>
          </a:p>
          <a:p>
            <a:pPr lvl="1" eaLnBrk="1" hangingPunct="1"/>
            <a:r>
              <a:rPr lang="zh-CN" altLang="en-US" sz="2000" b="1" dirty="0"/>
              <a:t>单片可管理</a:t>
            </a:r>
            <a:r>
              <a:rPr lang="en-US" altLang="zh-CN" sz="2000" b="1" dirty="0">
                <a:solidFill>
                  <a:srgbClr val="FF0000"/>
                </a:solidFill>
              </a:rPr>
              <a:t>8</a:t>
            </a:r>
            <a:r>
              <a:rPr lang="zh-CN" altLang="en-US" sz="2000" b="1" dirty="0">
                <a:solidFill>
                  <a:srgbClr val="FF0000"/>
                </a:solidFill>
              </a:rPr>
              <a:t>级</a:t>
            </a:r>
            <a:r>
              <a:rPr lang="zh-CN" altLang="en-US" sz="2000" b="1" dirty="0"/>
              <a:t>优先权中断</a:t>
            </a:r>
            <a:r>
              <a:rPr lang="en-US" altLang="zh-CN" sz="2000" b="1" dirty="0"/>
              <a:t>,</a:t>
            </a:r>
            <a:r>
              <a:rPr lang="zh-CN" altLang="en-US" sz="2000" b="1" dirty="0"/>
              <a:t>通过</a:t>
            </a:r>
            <a:r>
              <a:rPr lang="zh-CN" altLang="en-US" sz="2000" b="1" dirty="0">
                <a:solidFill>
                  <a:srgbClr val="FF0000"/>
                </a:solidFill>
              </a:rPr>
              <a:t>级联</a:t>
            </a:r>
            <a:r>
              <a:rPr lang="zh-CN" altLang="en-US" sz="2000" b="1" dirty="0"/>
              <a:t>最多可管理</a:t>
            </a:r>
            <a:r>
              <a:rPr lang="en-US" altLang="zh-CN" sz="2000" b="1" dirty="0">
                <a:solidFill>
                  <a:srgbClr val="FF0000"/>
                </a:solidFill>
              </a:rPr>
              <a:t>64</a:t>
            </a:r>
            <a:r>
              <a:rPr lang="zh-CN" altLang="en-US" sz="2000" b="1" dirty="0">
                <a:solidFill>
                  <a:srgbClr val="FF0000"/>
                </a:solidFill>
              </a:rPr>
              <a:t>级</a:t>
            </a:r>
            <a:r>
              <a:rPr lang="zh-CN" altLang="en-US" sz="2000" b="1" dirty="0"/>
              <a:t>优先权的中断</a:t>
            </a:r>
            <a:endParaRPr lang="zh-CN" altLang="en-US" sz="2000" b="1" dirty="0"/>
          </a:p>
          <a:p>
            <a:pPr lvl="1" eaLnBrk="1" hangingPunct="1"/>
            <a:r>
              <a:rPr lang="zh-CN" altLang="en-US" sz="2000" b="1" dirty="0"/>
              <a:t>每一个中断源都可以单独屏蔽           </a:t>
            </a:r>
            <a:r>
              <a:rPr lang="zh-CN" altLang="en-US" sz="2000" b="1" dirty="0">
                <a:solidFill>
                  <a:srgbClr val="FF0000"/>
                </a:solidFill>
              </a:rPr>
              <a:t>（</a:t>
            </a:r>
            <a:r>
              <a:rPr lang="en-US" altLang="zh-CN" sz="2000" b="1" dirty="0">
                <a:solidFill>
                  <a:srgbClr val="FF0000"/>
                </a:solidFill>
              </a:rPr>
              <a:t>OCW1   </a:t>
            </a:r>
            <a:r>
              <a:rPr lang="zh-CN" altLang="en-US" sz="2000" b="1" dirty="0">
                <a:solidFill>
                  <a:srgbClr val="FF0000"/>
                </a:solidFill>
              </a:rPr>
              <a:t>－－－</a:t>
            </a:r>
            <a:r>
              <a:rPr lang="en-US" altLang="zh-CN" sz="2000" b="1" dirty="0">
                <a:solidFill>
                  <a:srgbClr val="FF0000"/>
                </a:solidFill>
              </a:rPr>
              <a:t>IMR</a:t>
            </a:r>
            <a:r>
              <a:rPr lang="zh-CN" altLang="en-US" sz="2000" b="1" dirty="0">
                <a:solidFill>
                  <a:srgbClr val="FF0000"/>
                </a:solidFill>
              </a:rPr>
              <a:t>）</a:t>
            </a:r>
            <a:endParaRPr lang="zh-CN" altLang="en-US" sz="2000" b="1" dirty="0">
              <a:solidFill>
                <a:srgbClr val="FF0000"/>
              </a:solidFill>
            </a:endParaRPr>
          </a:p>
          <a:p>
            <a:pPr lvl="1" eaLnBrk="1" hangingPunct="1"/>
            <a:r>
              <a:rPr lang="zh-CN" altLang="en-US" sz="2000" b="1" dirty="0"/>
              <a:t>能向</a:t>
            </a:r>
            <a:r>
              <a:rPr lang="en-US" altLang="zh-CN" sz="2000" b="1" dirty="0"/>
              <a:t>CPU</a:t>
            </a:r>
            <a:r>
              <a:rPr lang="zh-CN" altLang="en-US" sz="2000" b="1" dirty="0"/>
              <a:t>提供可编程的中断类型号   </a:t>
            </a:r>
            <a:r>
              <a:rPr lang="zh-CN" altLang="en-US" sz="2000" b="1" dirty="0">
                <a:solidFill>
                  <a:srgbClr val="FF0000"/>
                </a:solidFill>
              </a:rPr>
              <a:t>（</a:t>
            </a:r>
            <a:r>
              <a:rPr lang="en-US" altLang="zh-CN" sz="2000" b="1" dirty="0">
                <a:solidFill>
                  <a:srgbClr val="FF0000"/>
                </a:solidFill>
              </a:rPr>
              <a:t>ICW2 </a:t>
            </a:r>
            <a:r>
              <a:rPr lang="zh-CN" altLang="en-US" sz="2000" b="1" dirty="0">
                <a:solidFill>
                  <a:srgbClr val="FF0000"/>
                </a:solidFill>
              </a:rPr>
              <a:t>）</a:t>
            </a:r>
            <a:endParaRPr lang="zh-CN" altLang="en-US" sz="2000" b="1" dirty="0">
              <a:solidFill>
                <a:srgbClr val="FF0000"/>
              </a:solidFill>
            </a:endParaRPr>
          </a:p>
          <a:p>
            <a:pPr lvl="1" eaLnBrk="1" hangingPunct="1"/>
            <a:r>
              <a:rPr lang="zh-CN" altLang="en-US" sz="2000" b="1" dirty="0"/>
              <a:t>多种中断优先权管理方式                  </a:t>
            </a:r>
            <a:r>
              <a:rPr lang="zh-CN" altLang="en-US" sz="2000" b="1" dirty="0">
                <a:solidFill>
                  <a:srgbClr val="FF0000"/>
                </a:solidFill>
              </a:rPr>
              <a:t>（</a:t>
            </a:r>
            <a:r>
              <a:rPr lang="en-US" altLang="zh-CN" sz="2000" b="1" dirty="0">
                <a:solidFill>
                  <a:srgbClr val="FF0000"/>
                </a:solidFill>
              </a:rPr>
              <a:t>OCW2</a:t>
            </a:r>
            <a:r>
              <a:rPr lang="zh-CN" altLang="en-US" sz="2000" b="1" dirty="0">
                <a:solidFill>
                  <a:srgbClr val="FF0000"/>
                </a:solidFill>
              </a:rPr>
              <a:t>）</a:t>
            </a:r>
            <a:endParaRPr lang="zh-CN" altLang="en-US" sz="2000" b="1" dirty="0">
              <a:solidFill>
                <a:srgbClr val="FF0000"/>
              </a:solidFill>
            </a:endParaRPr>
          </a:p>
          <a:p>
            <a:pPr lvl="2" eaLnBrk="1" hangingPunct="1"/>
            <a:r>
              <a:rPr lang="zh-CN" altLang="en-US" sz="1800" b="1" dirty="0"/>
              <a:t>完全嵌套方式</a:t>
            </a:r>
            <a:endParaRPr lang="zh-CN" altLang="en-US" sz="1800" b="1" dirty="0"/>
          </a:p>
          <a:p>
            <a:pPr lvl="2" eaLnBrk="1" hangingPunct="1"/>
            <a:r>
              <a:rPr lang="zh-CN" altLang="en-US" sz="1800" b="1" dirty="0"/>
              <a:t>自动循环方式</a:t>
            </a:r>
            <a:endParaRPr lang="zh-CN" altLang="en-US" sz="1800" b="1" dirty="0"/>
          </a:p>
          <a:p>
            <a:pPr lvl="2" eaLnBrk="1" hangingPunct="1"/>
            <a:r>
              <a:rPr lang="zh-CN" altLang="en-US" sz="1800" b="1" dirty="0"/>
              <a:t>中断屏蔽方式</a:t>
            </a:r>
            <a:endParaRPr lang="zh-CN" altLang="en-US" sz="1800" b="1" dirty="0"/>
          </a:p>
          <a:p>
            <a:pPr marL="914400" lvl="2" indent="0" eaLnBrk="1" hangingPunct="1">
              <a:buNone/>
            </a:pPr>
            <a:endParaRPr lang="zh-CN" altLang="en-US" sz="1800" dirty="0"/>
          </a:p>
        </p:txBody>
      </p:sp>
      <p:sp>
        <p:nvSpPr>
          <p:cNvPr id="3076" name="Text Box 4"/>
          <p:cNvSpPr txBox="1">
            <a:spLocks noChangeArrowheads="1"/>
          </p:cNvSpPr>
          <p:nvPr/>
        </p:nvSpPr>
        <p:spPr bwMode="auto">
          <a:xfrm>
            <a:off x="323850" y="4868863"/>
            <a:ext cx="2592388" cy="1570038"/>
          </a:xfrm>
          <a:prstGeom prst="rect">
            <a:avLst/>
          </a:prstGeom>
          <a:solidFill>
            <a:srgbClr val="FFFC25"/>
          </a:solidFill>
          <a:ln w="9525">
            <a:noFill/>
            <a:miter lim="800000"/>
          </a:ln>
        </p:spPr>
        <p:txBody>
          <a:bodyPr>
            <a:spAutoFit/>
          </a:bodyPr>
          <a:lstStyle/>
          <a:p>
            <a:pPr marR="0" defTabSz="914400">
              <a:spcBef>
                <a:spcPct val="50000"/>
              </a:spcBef>
              <a:buClrTx/>
              <a:buSzTx/>
              <a:buFontTx/>
              <a:buNone/>
              <a:defRPr/>
            </a:pPr>
            <a:r>
              <a:rPr kumimoji="0" lang="en-US" altLang="zh-CN" sz="2400" b="1" kern="1200" cap="none" spc="0" normalizeH="0" baseline="0" noProof="0"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rPr>
              <a:t>√</a:t>
            </a:r>
            <a:r>
              <a:rPr kumimoji="0" lang="zh-CN" altLang="en-US" sz="2400" b="1" kern="1200" cap="none" spc="0" normalizeH="0" baseline="0" noProof="0" dirty="0">
                <a:solidFill>
                  <a:srgbClr val="FF0000"/>
                </a:solidFill>
                <a:latin typeface="Arial" panose="020B0604020202020204" pitchFamily="34" charset="0"/>
                <a:ea typeface="宋体" panose="02010600030101010101" pitchFamily="2" charset="-122"/>
                <a:cs typeface="+mn-cs"/>
              </a:rPr>
              <a:t>例：</a:t>
            </a:r>
            <a:r>
              <a:rPr kumimoji="0" lang="en-US" altLang="zh-CN" sz="2400" b="1" kern="1200" cap="none" spc="0" normalizeH="0" baseline="0" noProof="0" dirty="0">
                <a:solidFill>
                  <a:srgbClr val="FF0000"/>
                </a:solidFill>
                <a:latin typeface="Arial" panose="020B0604020202020204" pitchFamily="34" charset="0"/>
                <a:ea typeface="宋体" panose="02010600030101010101" pitchFamily="2" charset="-122"/>
                <a:cs typeface="+mn-cs"/>
              </a:rPr>
              <a:t>2</a:t>
            </a:r>
            <a:r>
              <a:rPr kumimoji="0" lang="zh-CN" altLang="en-US" sz="2400" b="1" kern="1200" cap="none" spc="0" normalizeH="0" baseline="0" noProof="0" dirty="0">
                <a:solidFill>
                  <a:srgbClr val="FF0000"/>
                </a:solidFill>
                <a:latin typeface="Arial" panose="020B0604020202020204" pitchFamily="34" charset="0"/>
                <a:ea typeface="宋体" panose="02010600030101010101" pitchFamily="2" charset="-122"/>
                <a:cs typeface="+mn-cs"/>
              </a:rPr>
              <a:t>片</a:t>
            </a:r>
            <a:r>
              <a:rPr kumimoji="0" lang="en-US" altLang="zh-CN" sz="2400" b="1" kern="1200" cap="none" spc="0" normalizeH="0" baseline="0" noProof="0" dirty="0">
                <a:solidFill>
                  <a:srgbClr val="FF0000"/>
                </a:solidFill>
                <a:latin typeface="Arial" panose="020B0604020202020204" pitchFamily="34" charset="0"/>
                <a:ea typeface="宋体" panose="02010600030101010101" pitchFamily="2" charset="-122"/>
                <a:cs typeface="+mn-cs"/>
              </a:rPr>
              <a:t>8259A</a:t>
            </a:r>
            <a:r>
              <a:rPr kumimoji="0" lang="zh-CN" altLang="en-US" sz="2400" b="1" kern="1200" cap="none" spc="0" normalizeH="0" baseline="0" noProof="0" dirty="0">
                <a:solidFill>
                  <a:srgbClr val="FF0000"/>
                </a:solidFill>
                <a:latin typeface="Arial" panose="020B0604020202020204" pitchFamily="34" charset="0"/>
                <a:ea typeface="宋体" panose="02010600030101010101" pitchFamily="2" charset="-122"/>
                <a:cs typeface="+mn-cs"/>
              </a:rPr>
              <a:t>最多能管理多少级独立中断源？</a:t>
            </a:r>
            <a:r>
              <a:rPr kumimoji="0" lang="en-US" altLang="zh-CN" sz="2400" b="1" kern="1200" cap="none" spc="0" normalizeH="0" baseline="0" noProof="0" dirty="0">
                <a:solidFill>
                  <a:srgbClr val="FF0000"/>
                </a:solidFill>
                <a:latin typeface="Arial" panose="020B0604020202020204" pitchFamily="34" charset="0"/>
                <a:ea typeface="宋体" panose="02010600030101010101" pitchFamily="2" charset="-122"/>
                <a:cs typeface="+mn-cs"/>
              </a:rPr>
              <a:t>n</a:t>
            </a:r>
            <a:r>
              <a:rPr kumimoji="0" lang="zh-CN" altLang="en-US" sz="2400" b="1" kern="1200" cap="none" spc="0" normalizeH="0" baseline="0" noProof="0" dirty="0">
                <a:solidFill>
                  <a:srgbClr val="FF0000"/>
                </a:solidFill>
                <a:latin typeface="Arial" panose="020B0604020202020204" pitchFamily="34" charset="0"/>
                <a:ea typeface="宋体" panose="02010600030101010101" pitchFamily="2" charset="-122"/>
                <a:cs typeface="+mn-cs"/>
              </a:rPr>
              <a:t>片呢？</a:t>
            </a:r>
            <a:endParaRPr kumimoji="0" lang="zh-CN" altLang="en-US" sz="2400" b="1" kern="1200" cap="none" spc="0" normalizeH="0" baseline="0" noProof="0" dirty="0">
              <a:solidFill>
                <a:srgbClr val="FF0000"/>
              </a:solidFill>
              <a:latin typeface="Arial" panose="020B0604020202020204" pitchFamily="34" charset="0"/>
              <a:ea typeface="宋体" panose="02010600030101010101" pitchFamily="2" charset="-122"/>
              <a:cs typeface="+mn-cs"/>
            </a:endParaRPr>
          </a:p>
        </p:txBody>
      </p:sp>
      <p:sp>
        <p:nvSpPr>
          <p:cNvPr id="3077" name="Text Box 5"/>
          <p:cNvSpPr txBox="1"/>
          <p:nvPr/>
        </p:nvSpPr>
        <p:spPr>
          <a:xfrm>
            <a:off x="3851275" y="4868863"/>
            <a:ext cx="4787900" cy="1477962"/>
          </a:xfrm>
          <a:prstGeom prst="rect">
            <a:avLst/>
          </a:prstGeom>
          <a:noFill/>
          <a:ln w="9525">
            <a:noFill/>
          </a:ln>
        </p:spPr>
        <p:txBody>
          <a:bodyPr>
            <a:spAutoFit/>
          </a:bodyPr>
          <a:p>
            <a:pPr>
              <a:spcBef>
                <a:spcPct val="50000"/>
              </a:spcBef>
            </a:pPr>
            <a:r>
              <a:rPr lang="zh-CN" altLang="en-US" sz="2000" b="1" dirty="0">
                <a:solidFill>
                  <a:srgbClr val="FF0000"/>
                </a:solidFill>
                <a:latin typeface="Arial" panose="020B0604020202020204" pitchFamily="34" charset="0"/>
              </a:rPr>
              <a:t>解：</a:t>
            </a:r>
            <a:r>
              <a:rPr lang="en-US" altLang="zh-CN" sz="2000" b="1" dirty="0">
                <a:latin typeface="Arial" panose="020B0604020202020204" pitchFamily="34" charset="0"/>
              </a:rPr>
              <a:t>2</a:t>
            </a:r>
            <a:r>
              <a:rPr lang="zh-CN" altLang="en-US" sz="2000" b="1" dirty="0">
                <a:latin typeface="Arial" panose="020B0604020202020204" pitchFamily="34" charset="0"/>
              </a:rPr>
              <a:t>片采用级联方式，主片</a:t>
            </a:r>
            <a:r>
              <a:rPr lang="en-US" altLang="zh-CN" sz="2000" b="1" dirty="0">
                <a:latin typeface="Arial" panose="020B0604020202020204" pitchFamily="34" charset="0"/>
              </a:rPr>
              <a:t>8</a:t>
            </a:r>
            <a:r>
              <a:rPr lang="zh-CN" altLang="en-US" sz="2000" b="1" dirty="0">
                <a:latin typeface="Arial" panose="020B0604020202020204" pitchFamily="34" charset="0"/>
              </a:rPr>
              <a:t>个申请端中</a:t>
            </a:r>
            <a:r>
              <a:rPr lang="en-US" altLang="zh-CN" sz="2000" b="1" dirty="0">
                <a:latin typeface="Arial" panose="020B0604020202020204" pitchFamily="34" charset="0"/>
              </a:rPr>
              <a:t>1</a:t>
            </a:r>
            <a:r>
              <a:rPr lang="zh-CN" altLang="en-US" sz="2000" b="1" dirty="0">
                <a:latin typeface="Arial" panose="020B0604020202020204" pitchFamily="34" charset="0"/>
              </a:rPr>
              <a:t>个用于连接从片</a:t>
            </a:r>
            <a:r>
              <a:rPr lang="en-US" altLang="zh-CN" sz="2000" b="1" dirty="0">
                <a:latin typeface="Arial" panose="020B0604020202020204" pitchFamily="34" charset="0"/>
              </a:rPr>
              <a:t>INT</a:t>
            </a:r>
            <a:r>
              <a:rPr lang="zh-CN" altLang="en-US" sz="2000" b="1" dirty="0">
                <a:latin typeface="Arial" panose="020B0604020202020204" pitchFamily="34" charset="0"/>
              </a:rPr>
              <a:t>端，剩下</a:t>
            </a:r>
            <a:r>
              <a:rPr lang="en-US" altLang="zh-CN" sz="2000" b="1" dirty="0">
                <a:latin typeface="Arial" panose="020B0604020202020204" pitchFamily="34" charset="0"/>
              </a:rPr>
              <a:t>7</a:t>
            </a:r>
            <a:r>
              <a:rPr lang="zh-CN" altLang="en-US" sz="2000" b="1" dirty="0">
                <a:latin typeface="Arial" panose="020B0604020202020204" pitchFamily="34" charset="0"/>
              </a:rPr>
              <a:t>个独立申请端，从片有</a:t>
            </a:r>
            <a:r>
              <a:rPr lang="en-US" altLang="zh-CN" sz="2000" b="1" dirty="0">
                <a:latin typeface="Arial" panose="020B0604020202020204" pitchFamily="34" charset="0"/>
              </a:rPr>
              <a:t>8</a:t>
            </a:r>
            <a:r>
              <a:rPr lang="zh-CN" altLang="en-US" sz="2000" b="1" dirty="0">
                <a:latin typeface="Arial" panose="020B0604020202020204" pitchFamily="34" charset="0"/>
              </a:rPr>
              <a:t>个申请端</a:t>
            </a:r>
            <a:endParaRPr lang="zh-CN" altLang="en-US" sz="2000" b="1" dirty="0">
              <a:latin typeface="Arial" panose="020B0604020202020204" pitchFamily="34" charset="0"/>
            </a:endParaRPr>
          </a:p>
          <a:p>
            <a:pPr>
              <a:spcBef>
                <a:spcPct val="50000"/>
              </a:spcBef>
            </a:pPr>
            <a:r>
              <a:rPr lang="zh-CN" altLang="en-US" sz="2000" b="1" dirty="0">
                <a:latin typeface="Arial" panose="020B0604020202020204" pitchFamily="34" charset="0"/>
              </a:rPr>
              <a:t>共计可管理</a:t>
            </a:r>
            <a:r>
              <a:rPr lang="en-US" altLang="zh-CN" sz="2000" b="1" dirty="0">
                <a:solidFill>
                  <a:srgbClr val="FF0000"/>
                </a:solidFill>
                <a:latin typeface="Arial" panose="020B0604020202020204" pitchFamily="34" charset="0"/>
              </a:rPr>
              <a:t>15</a:t>
            </a:r>
            <a:r>
              <a:rPr lang="zh-CN" altLang="en-US" sz="2000" b="1" dirty="0">
                <a:latin typeface="Arial" panose="020B0604020202020204" pitchFamily="34" charset="0"/>
              </a:rPr>
              <a:t>个独立申请源</a:t>
            </a:r>
            <a:endParaRPr lang="zh-CN" altLang="en-US" sz="2000" b="1" dirty="0">
              <a:latin typeface="Arial" panose="020B0604020202020204" pitchFamily="34" charset="0"/>
            </a:endParaRPr>
          </a:p>
        </p:txBody>
      </p:sp>
      <p:sp>
        <p:nvSpPr>
          <p:cNvPr id="3078" name="AutoShape 6"/>
          <p:cNvSpPr>
            <a:spLocks noChangeArrowheads="1"/>
          </p:cNvSpPr>
          <p:nvPr/>
        </p:nvSpPr>
        <p:spPr bwMode="auto">
          <a:xfrm>
            <a:off x="3492500" y="1341438"/>
            <a:ext cx="431800" cy="360363"/>
          </a:xfrm>
          <a:prstGeom prst="star5">
            <a:avLst/>
          </a:prstGeom>
          <a:solidFill>
            <a:srgbClr val="FF00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p:nvPr/>
        </p:nvSpPr>
        <p:spPr>
          <a:xfrm>
            <a:off x="3995738" y="6491288"/>
            <a:ext cx="3889375" cy="369887"/>
          </a:xfrm>
          <a:prstGeom prst="rect">
            <a:avLst/>
          </a:prstGeom>
          <a:solidFill>
            <a:srgbClr val="FFFC25"/>
          </a:solidFill>
          <a:ln w="9525">
            <a:noFill/>
          </a:ln>
        </p:spPr>
        <p:txBody>
          <a:bodyPr>
            <a:spAutoFit/>
          </a:bodyPr>
          <a:p>
            <a:pPr>
              <a:spcBef>
                <a:spcPct val="50000"/>
              </a:spcBef>
            </a:pPr>
            <a:r>
              <a:rPr lang="en-US" altLang="zh-CN" b="1" u="sng" dirty="0">
                <a:solidFill>
                  <a:srgbClr val="FF0000"/>
                </a:solidFill>
                <a:latin typeface="Arial" panose="020B0604020202020204" pitchFamily="34" charset="0"/>
              </a:rPr>
              <a:t>n</a:t>
            </a:r>
            <a:r>
              <a:rPr lang="zh-CN" altLang="en-US" b="1" u="sng" dirty="0">
                <a:solidFill>
                  <a:srgbClr val="FF0000"/>
                </a:solidFill>
                <a:latin typeface="Arial" panose="020B0604020202020204" pitchFamily="34" charset="0"/>
              </a:rPr>
              <a:t>片： </a:t>
            </a:r>
            <a:r>
              <a:rPr lang="zh-CN" altLang="en-US" b="1" dirty="0">
                <a:solidFill>
                  <a:srgbClr val="FF0000"/>
                </a:solidFill>
                <a:latin typeface="Arial" panose="020B0604020202020204" pitchFamily="34" charset="0"/>
              </a:rPr>
              <a:t>     </a:t>
            </a:r>
            <a:r>
              <a:rPr lang="en-US" altLang="zh-CN" b="1" dirty="0">
                <a:solidFill>
                  <a:srgbClr val="FF0000"/>
                </a:solidFill>
                <a:latin typeface="Arial" panose="020B0604020202020204" pitchFamily="34" charset="0"/>
              </a:rPr>
              <a:t>n*8</a:t>
            </a:r>
            <a:r>
              <a:rPr lang="zh-CN" altLang="en-US" b="1" dirty="0">
                <a:solidFill>
                  <a:srgbClr val="FF0000"/>
                </a:solidFill>
                <a:latin typeface="Arial" panose="020B0604020202020204" pitchFamily="34" charset="0"/>
              </a:rPr>
              <a:t>－（</a:t>
            </a:r>
            <a:r>
              <a:rPr lang="en-US" altLang="zh-CN" b="1" dirty="0">
                <a:solidFill>
                  <a:srgbClr val="FF0000"/>
                </a:solidFill>
                <a:latin typeface="Arial" panose="020B0604020202020204" pitchFamily="34" charset="0"/>
              </a:rPr>
              <a:t>n</a:t>
            </a:r>
            <a:r>
              <a:rPr lang="zh-CN" altLang="en-US" b="1" dirty="0">
                <a:solidFill>
                  <a:srgbClr val="FF0000"/>
                </a:solidFill>
                <a:latin typeface="Arial" panose="020B0604020202020204" pitchFamily="34" charset="0"/>
              </a:rPr>
              <a:t>－</a:t>
            </a:r>
            <a:r>
              <a:rPr lang="en-US" altLang="zh-CN" b="1" dirty="0">
                <a:solidFill>
                  <a:srgbClr val="FF0000"/>
                </a:solidFill>
                <a:latin typeface="Arial" panose="020B0604020202020204" pitchFamily="34" charset="0"/>
              </a:rPr>
              <a:t>1</a:t>
            </a:r>
            <a:r>
              <a:rPr lang="zh-CN" altLang="en-US" b="1" dirty="0">
                <a:solidFill>
                  <a:srgbClr val="FF0000"/>
                </a:solidFill>
                <a:latin typeface="Arial" panose="020B0604020202020204" pitchFamily="34" charset="0"/>
              </a:rPr>
              <a:t>）＝</a:t>
            </a:r>
            <a:r>
              <a:rPr lang="en-US" altLang="zh-CN" b="1" dirty="0">
                <a:solidFill>
                  <a:srgbClr val="FF0000"/>
                </a:solidFill>
                <a:latin typeface="Arial" panose="020B0604020202020204" pitchFamily="34" charset="0"/>
              </a:rPr>
              <a:t>7*n</a:t>
            </a:r>
            <a:r>
              <a:rPr lang="zh-CN" altLang="en-US" b="1" dirty="0">
                <a:solidFill>
                  <a:srgbClr val="FF0000"/>
                </a:solidFill>
                <a:latin typeface="Arial" panose="020B0604020202020204" pitchFamily="34" charset="0"/>
              </a:rPr>
              <a:t>＋</a:t>
            </a:r>
            <a:r>
              <a:rPr lang="en-US" altLang="zh-CN" b="1" dirty="0">
                <a:solidFill>
                  <a:srgbClr val="FF0000"/>
                </a:solidFill>
                <a:latin typeface="Arial" panose="020B0604020202020204" pitchFamily="34" charset="0"/>
              </a:rPr>
              <a:t>1</a:t>
            </a:r>
            <a:endParaRPr lang="en-US" altLang="zh-CN" b="1" dirty="0">
              <a:solidFill>
                <a:srgbClr val="FF0000"/>
              </a:solidFill>
              <a:latin typeface="Arial" panose="020B0604020202020204" pitchFamily="34" charset="0"/>
            </a:endParaRPr>
          </a:p>
        </p:txBody>
      </p:sp>
      <p:sp>
        <p:nvSpPr>
          <p:cNvPr id="8" name="Rectangle 2"/>
          <p:cNvSpPr txBox="1">
            <a:spLocks noRot="1" noChangeArrowheads="1"/>
          </p:cNvSpPr>
          <p:nvPr/>
        </p:nvSpPr>
        <p:spPr>
          <a:xfrm>
            <a:off x="755576" y="332656"/>
            <a:ext cx="7776000" cy="1143000"/>
          </a:xfrm>
          <a:prstGeom prst="rect">
            <a:avLst/>
          </a:prstGeom>
        </p:spPr>
        <p:txBody>
          <a:bodyPr anchor="ctr">
            <a:normAutofit/>
            <a:scene3d>
              <a:camera prst="orthographicFront"/>
              <a:lightRig rig="soft" dir="t"/>
            </a:scene3d>
            <a:sp3d prstMaterial="matte">
              <a:bevelT w="12700" h="12700"/>
            </a:sp3d>
          </a:bodyPr>
          <a:lstStyle/>
          <a:p>
            <a:pPr marR="0" defTabSz="914400" fontAlgn="auto">
              <a:spcAft>
                <a:spcPts val="0"/>
              </a:spcAft>
              <a:buClrTx/>
              <a:buSzTx/>
              <a:buFontTx/>
              <a:buNone/>
              <a:defRPr/>
            </a:pPr>
            <a:r>
              <a:rPr kumimoji="0" lang="en-US" altLang="zh-CN" sz="4000" b="1" kern="1200" cap="none" spc="50" normalizeH="0" baseline="0" noProof="0" dirty="0">
                <a:solidFill>
                  <a:srgbClr val="FFFC25"/>
                </a:solidFill>
                <a:effectLst>
                  <a:outerShdw blurRad="38100" dist="20320" dir="2700000" algn="tl" rotWithShape="0">
                    <a:srgbClr val="000000">
                      <a:alpha val="70000"/>
                    </a:srgbClr>
                  </a:outerShdw>
                </a:effectLst>
                <a:latin typeface="+mj-lt"/>
                <a:ea typeface="+mj-ea"/>
                <a:cs typeface="+mj-cs"/>
              </a:rPr>
              <a:t>7.6  </a:t>
            </a:r>
            <a:r>
              <a:rPr kumimoji="0" lang="zh-CN" altLang="en-US" sz="4000" b="1" kern="1200" cap="none" spc="50" normalizeH="0" baseline="0" noProof="0" dirty="0">
                <a:solidFill>
                  <a:srgbClr val="FFFC25"/>
                </a:solidFill>
                <a:effectLst>
                  <a:outerShdw blurRad="38100" dist="20320" dir="2700000" algn="tl" rotWithShape="0">
                    <a:srgbClr val="000000">
                      <a:alpha val="70000"/>
                    </a:srgbClr>
                  </a:outerShdw>
                </a:effectLst>
                <a:latin typeface="+mj-lt"/>
                <a:ea typeface="+mj-ea"/>
                <a:cs typeface="+mj-cs"/>
              </a:rPr>
              <a:t>可编程中断控制器</a:t>
            </a:r>
            <a:r>
              <a:rPr kumimoji="0" lang="en-US" altLang="zh-CN" sz="4000" b="1" kern="1200" cap="none" spc="50" normalizeH="0" baseline="0" noProof="0" dirty="0">
                <a:solidFill>
                  <a:srgbClr val="FFFC25"/>
                </a:solidFill>
                <a:effectLst>
                  <a:outerShdw blurRad="38100" dist="20320" dir="2700000" algn="tl" rotWithShape="0">
                    <a:srgbClr val="000000">
                      <a:alpha val="70000"/>
                    </a:srgbClr>
                  </a:outerShdw>
                </a:effectLst>
                <a:latin typeface="+mj-lt"/>
                <a:ea typeface="+mj-ea"/>
                <a:cs typeface="+mj-cs"/>
              </a:rPr>
              <a:t>8259A</a:t>
            </a:r>
            <a:endParaRPr kumimoji="0" lang="en-US" altLang="zh-CN" sz="4000" b="1" kern="1200" cap="none" spc="50" normalizeH="0" baseline="0" noProof="0" dirty="0">
              <a:solidFill>
                <a:srgbClr val="FFFC25"/>
              </a:solidFill>
              <a:effectLst>
                <a:outerShdw blurRad="38100" dist="20320" dir="2700000" algn="tl" rotWithShape="0">
                  <a:srgbClr val="000000">
                    <a:alpha val="70000"/>
                  </a:srgbClr>
                </a:outerShdw>
              </a:effectLst>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75">
                                            <p:txEl>
                                              <p:charRg st="0" end="11"/>
                                            </p:txEl>
                                          </p:spTgt>
                                        </p:tgtEl>
                                        <p:attrNameLst>
                                          <p:attrName>style.visibility</p:attrName>
                                        </p:attrNameLst>
                                      </p:cBhvr>
                                      <p:to>
                                        <p:strVal val="visible"/>
                                      </p:to>
                                    </p:set>
                                    <p:animEffect transition="in" filter="barn(outVertical)">
                                      <p:cBhvr>
                                        <p:cTn id="7" dur="1000"/>
                                        <p:tgtEl>
                                          <p:spTgt spid="3075">
                                            <p:txEl>
                                              <p:charRg st="0" end="11"/>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075">
                                            <p:txEl>
                                              <p:charRg st="11" end="43"/>
                                            </p:txEl>
                                          </p:spTgt>
                                        </p:tgtEl>
                                        <p:attrNameLst>
                                          <p:attrName>style.visibility</p:attrName>
                                        </p:attrNameLst>
                                      </p:cBhvr>
                                      <p:to>
                                        <p:strVal val="visible"/>
                                      </p:to>
                                    </p:set>
                                    <p:animEffect transition="in" filter="barn(outVertical)">
                                      <p:cBhvr>
                                        <p:cTn id="10" dur="500"/>
                                        <p:tgtEl>
                                          <p:spTgt spid="3075">
                                            <p:txEl>
                                              <p:charRg st="11" end="43"/>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075">
                                            <p:txEl>
                                              <p:charRg st="43" end="83"/>
                                            </p:txEl>
                                          </p:spTgt>
                                        </p:tgtEl>
                                        <p:attrNameLst>
                                          <p:attrName>style.visibility</p:attrName>
                                        </p:attrNameLst>
                                      </p:cBhvr>
                                      <p:to>
                                        <p:strVal val="visible"/>
                                      </p:to>
                                    </p:set>
                                    <p:animEffect transition="in" filter="barn(outVertical)">
                                      <p:cBhvr>
                                        <p:cTn id="13" dur="500"/>
                                        <p:tgtEl>
                                          <p:spTgt spid="3075">
                                            <p:txEl>
                                              <p:charRg st="43" end="83"/>
                                            </p:txEl>
                                          </p:spTgt>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075">
                                            <p:txEl>
                                              <p:charRg st="83" end="110"/>
                                            </p:txEl>
                                          </p:spTgt>
                                        </p:tgtEl>
                                        <p:attrNameLst>
                                          <p:attrName>style.visibility</p:attrName>
                                        </p:attrNameLst>
                                      </p:cBhvr>
                                      <p:to>
                                        <p:strVal val="visible"/>
                                      </p:to>
                                    </p:set>
                                    <p:animEffect transition="in" filter="barn(outVertical)">
                                      <p:cBhvr>
                                        <p:cTn id="16" dur="500"/>
                                        <p:tgtEl>
                                          <p:spTgt spid="3075">
                                            <p:txEl>
                                              <p:charRg st="83" end="110"/>
                                            </p:txEl>
                                          </p:spTgt>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3075">
                                            <p:txEl>
                                              <p:charRg st="110" end="146"/>
                                            </p:txEl>
                                          </p:spTgt>
                                        </p:tgtEl>
                                        <p:attrNameLst>
                                          <p:attrName>style.visibility</p:attrName>
                                        </p:attrNameLst>
                                      </p:cBhvr>
                                      <p:to>
                                        <p:strVal val="visible"/>
                                      </p:to>
                                    </p:set>
                                    <p:animEffect transition="in" filter="barn(outVertical)">
                                      <p:cBhvr>
                                        <p:cTn id="19" dur="500"/>
                                        <p:tgtEl>
                                          <p:spTgt spid="3075">
                                            <p:txEl>
                                              <p:charRg st="110" end="146"/>
                                            </p:txEl>
                                          </p:spTgt>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3075">
                                            <p:txEl>
                                              <p:charRg st="146" end="153"/>
                                            </p:txEl>
                                          </p:spTgt>
                                        </p:tgtEl>
                                        <p:attrNameLst>
                                          <p:attrName>style.visibility</p:attrName>
                                        </p:attrNameLst>
                                      </p:cBhvr>
                                      <p:to>
                                        <p:strVal val="visible"/>
                                      </p:to>
                                    </p:set>
                                    <p:animEffect transition="in" filter="barn(outVertical)">
                                      <p:cBhvr>
                                        <p:cTn id="22" dur="500"/>
                                        <p:tgtEl>
                                          <p:spTgt spid="3075">
                                            <p:txEl>
                                              <p:charRg st="146" end="15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075">
                                            <p:txEl>
                                              <p:charRg st="153" end="160"/>
                                            </p:txEl>
                                          </p:spTgt>
                                        </p:tgtEl>
                                        <p:attrNameLst>
                                          <p:attrName>style.visibility</p:attrName>
                                        </p:attrNameLst>
                                      </p:cBhvr>
                                      <p:to>
                                        <p:strVal val="visible"/>
                                      </p:to>
                                    </p:set>
                                    <p:animEffect transition="in" filter="barn(outVertical)">
                                      <p:cBhvr>
                                        <p:cTn id="25" dur="500"/>
                                        <p:tgtEl>
                                          <p:spTgt spid="3075">
                                            <p:txEl>
                                              <p:charRg st="153" end="160"/>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3075">
                                            <p:txEl>
                                              <p:charRg st="160" end="167"/>
                                            </p:txEl>
                                          </p:spTgt>
                                        </p:tgtEl>
                                        <p:attrNameLst>
                                          <p:attrName>style.visibility</p:attrName>
                                        </p:attrNameLst>
                                      </p:cBhvr>
                                      <p:to>
                                        <p:strVal val="visible"/>
                                      </p:to>
                                    </p:set>
                                    <p:animEffect transition="in" filter="barn(outVertical)">
                                      <p:cBhvr>
                                        <p:cTn id="28" dur="500"/>
                                        <p:tgtEl>
                                          <p:spTgt spid="3075">
                                            <p:txEl>
                                              <p:charRg st="160" end="16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076"/>
                                        </p:tgtEl>
                                        <p:attrNameLst>
                                          <p:attrName>style.visibility</p:attrName>
                                        </p:attrNameLst>
                                      </p:cBhvr>
                                      <p:to>
                                        <p:strVal val="visible"/>
                                      </p:to>
                                    </p:set>
                                    <p:anim calcmode="lin" valueType="num">
                                      <p:cBhvr additive="base">
                                        <p:cTn id="33" dur="500" fill="hold"/>
                                        <p:tgtEl>
                                          <p:spTgt spid="3076"/>
                                        </p:tgtEl>
                                        <p:attrNameLst>
                                          <p:attrName>ppt_x</p:attrName>
                                        </p:attrNameLst>
                                      </p:cBhvr>
                                      <p:tavLst>
                                        <p:tav tm="0">
                                          <p:val>
                                            <p:strVal val="#ppt_x"/>
                                          </p:val>
                                        </p:tav>
                                        <p:tav tm="100000">
                                          <p:val>
                                            <p:strVal val="#ppt_x"/>
                                          </p:val>
                                        </p:tav>
                                      </p:tavLst>
                                    </p:anim>
                                    <p:anim calcmode="lin" valueType="num">
                                      <p:cBhvr additive="base">
                                        <p:cTn id="3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3077"/>
                                        </p:tgtEl>
                                        <p:attrNameLst>
                                          <p:attrName>style.visibility</p:attrName>
                                        </p:attrNameLst>
                                      </p:cBhvr>
                                      <p:to>
                                        <p:strVal val="visible"/>
                                      </p:to>
                                    </p:set>
                                    <p:animEffect transition="in" filter="checkerboard(across)">
                                      <p:cBhvr>
                                        <p:cTn id="39" dur="500"/>
                                        <p:tgtEl>
                                          <p:spTgt spid="307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079"/>
                                        </p:tgtEl>
                                        <p:attrNameLst>
                                          <p:attrName>style.visibility</p:attrName>
                                        </p:attrNameLst>
                                      </p:cBhvr>
                                      <p:to>
                                        <p:strVal val="visible"/>
                                      </p:to>
                                    </p:set>
                                    <p:animEffect transition="in" filter="blinds(horizontal)">
                                      <p:cBhvr>
                                        <p:cTn id="44" dur="500"/>
                                        <p:tgtEl>
                                          <p:spTgt spid="3079"/>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nodeType="clickEffect">
                                  <p:stCondLst>
                                    <p:cond delay="0"/>
                                  </p:stCondLst>
                                  <p:childTnLst>
                                    <p:set>
                                      <p:cBhvr>
                                        <p:cTn id="48" dur="1" fill="hold">
                                          <p:stCondLst>
                                            <p:cond delay="0"/>
                                          </p:stCondLst>
                                        </p:cTn>
                                        <p:tgtEl>
                                          <p:spTgt spid="3078"/>
                                        </p:tgtEl>
                                        <p:attrNameLst>
                                          <p:attrName>style.visibility</p:attrName>
                                        </p:attrNameLst>
                                      </p:cBhvr>
                                      <p:to>
                                        <p:strVal val="visible"/>
                                      </p:to>
                                    </p:set>
                                    <p:animEffect transition="in" filter="diamond(in)">
                                      <p:cBhvr>
                                        <p:cTn id="49"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76" grpId="0" animBg="1"/>
      <p:bldP spid="3077" grpId="0"/>
      <p:bldP spid="307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Text Box 3"/>
          <p:cNvSpPr txBox="1"/>
          <p:nvPr/>
        </p:nvSpPr>
        <p:spPr>
          <a:xfrm>
            <a:off x="0" y="260350"/>
            <a:ext cx="3708400" cy="584200"/>
          </a:xfrm>
          <a:prstGeom prst="rect">
            <a:avLst/>
          </a:prstGeom>
          <a:noFill/>
          <a:ln w="9525">
            <a:noFill/>
          </a:ln>
        </p:spPr>
        <p:txBody>
          <a:bodyPr>
            <a:spAutoFit/>
          </a:bodyPr>
          <a:p>
            <a:pPr>
              <a:spcBef>
                <a:spcPct val="50000"/>
              </a:spcBef>
            </a:pPr>
            <a:r>
              <a:rPr lang="en-US" altLang="zh-CN" sz="3200" b="1" dirty="0">
                <a:solidFill>
                  <a:srgbClr val="66FFFF"/>
                </a:solidFill>
                <a:latin typeface="Times New Roman" panose="02020603050405020304" pitchFamily="18" charset="0"/>
              </a:rPr>
              <a:t>7.6.1   8259A</a:t>
            </a:r>
            <a:r>
              <a:rPr lang="zh-CN" altLang="en-US" sz="3200" b="1" dirty="0">
                <a:solidFill>
                  <a:srgbClr val="66FFFF"/>
                </a:solidFill>
                <a:latin typeface="Times New Roman" panose="02020603050405020304" pitchFamily="18" charset="0"/>
              </a:rPr>
              <a:t>的引脚</a:t>
            </a:r>
            <a:endParaRPr lang="zh-CN" altLang="en-US" sz="3200" b="1" dirty="0">
              <a:solidFill>
                <a:srgbClr val="66FFFF"/>
              </a:solidFill>
              <a:latin typeface="Times New Roman" panose="02020603050405020304" pitchFamily="18" charset="0"/>
            </a:endParaRPr>
          </a:p>
        </p:txBody>
      </p:sp>
      <p:graphicFrame>
        <p:nvGraphicFramePr>
          <p:cNvPr id="7170" name="对象 4"/>
          <p:cNvGraphicFramePr>
            <a:graphicFrameLocks noChangeAspect="1"/>
          </p:cNvGraphicFramePr>
          <p:nvPr/>
        </p:nvGraphicFramePr>
        <p:xfrm>
          <a:off x="3779203" y="548640"/>
          <a:ext cx="5111750" cy="6157913"/>
        </p:xfrm>
        <a:graphic>
          <a:graphicData uri="http://schemas.openxmlformats.org/presentationml/2006/ole">
            <mc:AlternateContent xmlns:mc="http://schemas.openxmlformats.org/markup-compatibility/2006">
              <mc:Choice xmlns:v="urn:schemas-microsoft-com:vml" Requires="v">
                <p:oleObj spid="_x0000_s3079" name="" r:id="rId1" imgW="5422900" imgH="7480300" progId="Word.Document.12">
                  <p:embed/>
                </p:oleObj>
              </mc:Choice>
              <mc:Fallback>
                <p:oleObj name="" r:id="rId1" imgW="5422900" imgH="7480300" progId="Word.Document.12">
                  <p:embed/>
                  <p:pic>
                    <p:nvPicPr>
                      <p:cNvPr id="0" name="图片 3078"/>
                      <p:cNvPicPr/>
                      <p:nvPr/>
                    </p:nvPicPr>
                    <p:blipFill>
                      <a:blip r:embed="rId2"/>
                      <a:stretch>
                        <a:fillRect/>
                      </a:stretch>
                    </p:blipFill>
                    <p:spPr>
                      <a:xfrm>
                        <a:off x="3779203" y="548640"/>
                        <a:ext cx="5111750" cy="6157913"/>
                      </a:xfrm>
                      <a:prstGeom prst="rect">
                        <a:avLst/>
                      </a:prstGeom>
                      <a:noFill/>
                      <a:ln w="38100">
                        <a:noFill/>
                        <a:miter/>
                      </a:ln>
                    </p:spPr>
                  </p:pic>
                </p:oleObj>
              </mc:Fallback>
            </mc:AlternateContent>
          </a:graphicData>
        </a:graphic>
      </p:graphicFrame>
      <p:pic>
        <p:nvPicPr>
          <p:cNvPr id="2" name="图片 1"/>
          <p:cNvPicPr>
            <a:picLocks noChangeAspect="1"/>
          </p:cNvPicPr>
          <p:nvPr>
            <p:custDataLst>
              <p:tags r:id="rId3"/>
            </p:custDataLst>
          </p:nvPr>
        </p:nvPicPr>
        <p:blipFill>
          <a:blip r:embed="rId4"/>
          <a:stretch>
            <a:fillRect/>
          </a:stretch>
        </p:blipFill>
        <p:spPr>
          <a:xfrm>
            <a:off x="249555" y="1268730"/>
            <a:ext cx="2982595" cy="3834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graphicFrame>
        <p:nvGraphicFramePr>
          <p:cNvPr id="8194" name="Object 4"/>
          <p:cNvGraphicFramePr>
            <a:graphicFrameLocks noChangeAspect="1"/>
          </p:cNvGraphicFramePr>
          <p:nvPr>
            <p:custDataLst>
              <p:tags r:id="rId1"/>
            </p:custDataLst>
          </p:nvPr>
        </p:nvGraphicFramePr>
        <p:xfrm>
          <a:off x="457200" y="620395"/>
          <a:ext cx="8382000" cy="5168900"/>
        </p:xfrm>
        <a:graphic>
          <a:graphicData uri="http://schemas.openxmlformats.org/presentationml/2006/ole">
            <mc:AlternateContent xmlns:mc="http://schemas.openxmlformats.org/markup-compatibility/2006">
              <mc:Choice xmlns:v="urn:schemas-microsoft-com:vml" Requires="v">
                <p:oleObj spid="_x0000_s3080" name="" r:id="rId2" imgW="13096875" imgH="8770620" progId="Photoshop.Image.7">
                  <p:embed/>
                </p:oleObj>
              </mc:Choice>
              <mc:Fallback>
                <p:oleObj name="" r:id="rId2" imgW="13096875" imgH="8770620" progId="Photoshop.Image.7">
                  <p:embed/>
                  <p:pic>
                    <p:nvPicPr>
                      <p:cNvPr id="0" name="图片 3079"/>
                      <p:cNvPicPr/>
                      <p:nvPr/>
                    </p:nvPicPr>
                    <p:blipFill>
                      <a:blip r:embed="rId3"/>
                      <a:stretch>
                        <a:fillRect/>
                      </a:stretch>
                    </p:blipFill>
                    <p:spPr>
                      <a:xfrm>
                        <a:off x="457200" y="620395"/>
                        <a:ext cx="8382000" cy="5168900"/>
                      </a:xfrm>
                      <a:prstGeom prst="rect">
                        <a:avLst/>
                      </a:prstGeom>
                      <a:noFill/>
                      <a:ln w="38100">
                        <a:noFill/>
                        <a:miter/>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5560" y="812800"/>
            <a:ext cx="5982970" cy="4829810"/>
          </a:xfrm>
          <a:prstGeom prst="rect">
            <a:avLst/>
          </a:prstGeom>
        </p:spPr>
      </p:pic>
      <p:sp>
        <p:nvSpPr>
          <p:cNvPr id="8195" name="Text Box 3"/>
          <p:cNvSpPr txBox="1"/>
          <p:nvPr/>
        </p:nvSpPr>
        <p:spPr>
          <a:xfrm>
            <a:off x="914400" y="228600"/>
            <a:ext cx="6553200" cy="584200"/>
          </a:xfrm>
          <a:prstGeom prst="rect">
            <a:avLst/>
          </a:prstGeom>
          <a:noFill/>
          <a:ln w="9525">
            <a:noFill/>
          </a:ln>
        </p:spPr>
        <p:txBody>
          <a:bodyPr>
            <a:spAutoFit/>
          </a:bodyPr>
          <a:p>
            <a:pPr>
              <a:spcBef>
                <a:spcPct val="50000"/>
              </a:spcBef>
            </a:pPr>
            <a:r>
              <a:rPr lang="en-US" altLang="zh-CN" sz="3200" b="1" dirty="0">
                <a:solidFill>
                  <a:srgbClr val="66FFFF"/>
                </a:solidFill>
                <a:latin typeface="Times New Roman" panose="02020603050405020304" pitchFamily="18" charset="0"/>
              </a:rPr>
              <a:t>7.6.2   8259A</a:t>
            </a:r>
            <a:r>
              <a:rPr lang="zh-CN" altLang="en-US" sz="3200" b="1" dirty="0">
                <a:solidFill>
                  <a:srgbClr val="66FFFF"/>
                </a:solidFill>
                <a:latin typeface="Times New Roman" panose="02020603050405020304" pitchFamily="18" charset="0"/>
              </a:rPr>
              <a:t>的内部结构和功能</a:t>
            </a:r>
            <a:endParaRPr lang="zh-CN" altLang="en-US" sz="3200" b="1" dirty="0">
              <a:solidFill>
                <a:srgbClr val="66FFFF"/>
              </a:solidFill>
              <a:latin typeface="Times New Roman" panose="02020603050405020304" pitchFamily="18" charset="0"/>
            </a:endParaRPr>
          </a:p>
        </p:txBody>
      </p:sp>
      <p:cxnSp>
        <p:nvCxnSpPr>
          <p:cNvPr id="5" name="直接连接符 4"/>
          <p:cNvCxnSpPr/>
          <p:nvPr/>
        </p:nvCxnSpPr>
        <p:spPr>
          <a:xfrm>
            <a:off x="2914968" y="4220528"/>
            <a:ext cx="4333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716463" y="4220845"/>
            <a:ext cx="431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5364163" y="3933825"/>
            <a:ext cx="6477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427538" y="1196023"/>
            <a:ext cx="0" cy="3603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811905" y="4725035"/>
            <a:ext cx="544195" cy="360045"/>
          </a:xfrm>
          <a:prstGeom prst="rect">
            <a:avLst/>
          </a:prstGeom>
          <a:noFill/>
          <a:ln w="38100">
            <a:solidFill>
              <a:srgbClr val="0070C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3754755" y="3572510"/>
            <a:ext cx="544195" cy="431800"/>
          </a:xfrm>
          <a:prstGeom prst="rect">
            <a:avLst/>
          </a:prstGeom>
          <a:noFill/>
          <a:ln w="38100">
            <a:solidFill>
              <a:srgbClr val="0070C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custDataLst>
              <p:tags r:id="rId3"/>
            </p:custDataLst>
          </p:nvPr>
        </p:nvSpPr>
        <p:spPr>
          <a:xfrm>
            <a:off x="2877185" y="3865245"/>
            <a:ext cx="544195" cy="337820"/>
          </a:xfrm>
          <a:prstGeom prst="rect">
            <a:avLst/>
          </a:prstGeom>
          <a:noFill/>
          <a:ln w="38100">
            <a:solidFill>
              <a:srgbClr val="FFC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p:nvPr>
            <p:custDataLst>
              <p:tags r:id="rId4"/>
            </p:custDataLst>
          </p:nvPr>
        </p:nvCxnSpPr>
        <p:spPr>
          <a:xfrm>
            <a:off x="4699953" y="4204335"/>
            <a:ext cx="431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amond(in)">
                                      <p:cBhvr>
                                        <p:cTn id="38" dur="2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animBg="1"/>
      <p:bldP spid="1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2770" name="Rectangle 2"/>
          <p:cNvSpPr>
            <a:spLocks noGrp="1" noRot="1"/>
          </p:cNvSpPr>
          <p:nvPr>
            <p:ph idx="1"/>
          </p:nvPr>
        </p:nvSpPr>
        <p:spPr>
          <a:xfrm>
            <a:off x="0" y="2743200"/>
            <a:ext cx="8305800" cy="4114800"/>
          </a:xfrm>
        </p:spPr>
        <p:txBody>
          <a:bodyPr vert="horz" wrap="square" lIns="91440" tIns="45720" rIns="91440" bIns="45720" anchor="t" anchorCtr="0"/>
          <a:p>
            <a:pPr algn="just" eaLnBrk="1" hangingPunct="1">
              <a:buFont typeface="Wingdings" panose="05000000000000000000" pitchFamily="2" charset="2"/>
              <a:buNone/>
            </a:pPr>
            <a:r>
              <a:rPr lang="en-US" altLang="zh-CN" b="1" dirty="0"/>
              <a:t>		</a:t>
            </a:r>
            <a:endParaRPr lang="en-US" altLang="zh-CN" dirty="0"/>
          </a:p>
        </p:txBody>
      </p:sp>
      <p:sp>
        <p:nvSpPr>
          <p:cNvPr id="32771" name="Text Box 4"/>
          <p:cNvSpPr txBox="1"/>
          <p:nvPr/>
        </p:nvSpPr>
        <p:spPr>
          <a:xfrm>
            <a:off x="0" y="646113"/>
            <a:ext cx="9144000" cy="2640012"/>
          </a:xfrm>
          <a:prstGeom prst="rect">
            <a:avLst/>
          </a:prstGeom>
          <a:noFill/>
          <a:ln w="9525">
            <a:noFill/>
          </a:ln>
        </p:spPr>
        <p:txBody>
          <a:bodyPr>
            <a:spAutoFit/>
          </a:bodyPr>
          <a:p>
            <a:pPr>
              <a:spcBef>
                <a:spcPct val="50000"/>
              </a:spcBef>
            </a:pPr>
            <a:endParaRPr lang="en-US" altLang="zh-CN" sz="2400" b="1" dirty="0">
              <a:solidFill>
                <a:srgbClr val="FF0000"/>
              </a:solidFill>
              <a:latin typeface="Times New Roman" panose="02020603050405020304" pitchFamily="18" charset="0"/>
            </a:endParaRPr>
          </a:p>
          <a:p>
            <a:pPr algn="ctr">
              <a:spcBef>
                <a:spcPct val="50000"/>
              </a:spcBef>
            </a:pPr>
            <a:r>
              <a:rPr lang="en-US" altLang="zh-CN" sz="2400" b="1" dirty="0">
                <a:solidFill>
                  <a:srgbClr val="B1D8FF"/>
                </a:solidFill>
                <a:latin typeface="Times New Roman" panose="02020603050405020304" pitchFamily="18" charset="0"/>
              </a:rPr>
              <a:t>7.1.1    </a:t>
            </a:r>
            <a:r>
              <a:rPr lang="zh-CN" altLang="en-US" sz="2400" b="1" dirty="0">
                <a:solidFill>
                  <a:srgbClr val="B1D8FF"/>
                </a:solidFill>
                <a:latin typeface="Times New Roman" panose="02020603050405020304" pitchFamily="18" charset="0"/>
              </a:rPr>
              <a:t>中断和中断源</a:t>
            </a:r>
            <a:endParaRPr lang="zh-CN" altLang="en-US" sz="2400" b="1" dirty="0">
              <a:solidFill>
                <a:srgbClr val="B1D8FF"/>
              </a:solidFill>
              <a:latin typeface="Times New Roman" panose="02020603050405020304" pitchFamily="18" charset="0"/>
            </a:endParaRPr>
          </a:p>
          <a:p>
            <a:pPr>
              <a:spcBef>
                <a:spcPct val="20000"/>
              </a:spcBef>
            </a:pPr>
            <a:r>
              <a:rPr lang="zh-CN" altLang="en-US" sz="2400" b="1" dirty="0">
                <a:latin typeface="Arial" panose="020B0604020202020204" pitchFamily="34" charset="0"/>
              </a:rPr>
              <a:t>中断：</a:t>
            </a:r>
            <a:r>
              <a:rPr lang="en-US" altLang="zh-CN" sz="2400" b="1" dirty="0">
                <a:latin typeface="Arial" panose="020B0604020202020204" pitchFamily="34" charset="0"/>
              </a:rPr>
              <a:t>CPU</a:t>
            </a:r>
            <a:r>
              <a:rPr lang="zh-CN" altLang="en-US" sz="2400" b="1" dirty="0">
                <a:latin typeface="Arial" panose="020B0604020202020204" pitchFamily="34" charset="0"/>
              </a:rPr>
              <a:t>在</a:t>
            </a:r>
            <a:r>
              <a:rPr lang="zh-CN" altLang="en-US" sz="2400" b="1" u="sng" dirty="0">
                <a:solidFill>
                  <a:srgbClr val="FF0000"/>
                </a:solidFill>
                <a:latin typeface="Arial" panose="020B0604020202020204" pitchFamily="34" charset="0"/>
              </a:rPr>
              <a:t>正常运行程序</a:t>
            </a:r>
            <a:r>
              <a:rPr lang="zh-CN" altLang="en-US" sz="2400" b="1" dirty="0">
                <a:latin typeface="Arial" panose="020B0604020202020204" pitchFamily="34" charset="0"/>
              </a:rPr>
              <a:t>时，由于内部或者外部事件引起</a:t>
            </a:r>
            <a:r>
              <a:rPr lang="en-US" altLang="zh-CN" sz="2400" b="1" dirty="0">
                <a:latin typeface="Arial" panose="020B0604020202020204" pitchFamily="34" charset="0"/>
              </a:rPr>
              <a:t>CPU</a:t>
            </a:r>
            <a:r>
              <a:rPr lang="zh-CN" altLang="en-US" sz="2400" b="1" dirty="0">
                <a:latin typeface="Arial" panose="020B0604020202020204" pitchFamily="34" charset="0"/>
              </a:rPr>
              <a:t>暂时中止正在运行的程序，转而去</a:t>
            </a:r>
            <a:r>
              <a:rPr lang="zh-CN" altLang="en-US" sz="2400" b="1" u="sng" dirty="0">
                <a:solidFill>
                  <a:srgbClr val="FF0000"/>
                </a:solidFill>
                <a:latin typeface="Arial" panose="020B0604020202020204" pitchFamily="34" charset="0"/>
              </a:rPr>
              <a:t>执行内、外部事件的服务程序</a:t>
            </a:r>
            <a:r>
              <a:rPr lang="zh-CN" altLang="en-US" sz="2400" b="1" dirty="0">
                <a:latin typeface="Arial" panose="020B0604020202020204" pitchFamily="34" charset="0"/>
              </a:rPr>
              <a:t>，待该服务程序处理完毕后，又返回到刚才被中止的程序的过程。</a:t>
            </a:r>
            <a:endParaRPr lang="en-US" altLang="zh-CN" sz="2400" b="1" dirty="0">
              <a:latin typeface="Arial" panose="020B0604020202020204" pitchFamily="34" charset="0"/>
            </a:endParaRPr>
          </a:p>
          <a:p>
            <a:pPr>
              <a:spcBef>
                <a:spcPct val="20000"/>
              </a:spcBef>
            </a:pPr>
            <a:endParaRPr lang="zh-CN" altLang="zh-CN" sz="2400" b="1" dirty="0">
              <a:latin typeface="Arial" panose="020B0604020202020204" pitchFamily="34" charset="0"/>
            </a:endParaRPr>
          </a:p>
        </p:txBody>
      </p:sp>
      <p:sp>
        <p:nvSpPr>
          <p:cNvPr id="32772" name="TextBox 11"/>
          <p:cNvSpPr txBox="1"/>
          <p:nvPr/>
        </p:nvSpPr>
        <p:spPr>
          <a:xfrm>
            <a:off x="2411413" y="260350"/>
            <a:ext cx="5256212" cy="646113"/>
          </a:xfrm>
          <a:prstGeom prst="rect">
            <a:avLst/>
          </a:prstGeom>
          <a:noFill/>
          <a:ln w="9525">
            <a:noFill/>
          </a:ln>
        </p:spPr>
        <p:txBody>
          <a:bodyPr>
            <a:spAutoFit/>
          </a:bodyPr>
          <a:p>
            <a:r>
              <a:rPr lang="en-US" altLang="zh-CN" sz="3600" dirty="0">
                <a:solidFill>
                  <a:srgbClr val="FFFC25"/>
                </a:solidFill>
                <a:latin typeface="Arial" panose="020B0604020202020204" pitchFamily="34" charset="0"/>
              </a:rPr>
              <a:t>7.1   </a:t>
            </a:r>
            <a:r>
              <a:rPr lang="zh-CN" altLang="en-US" sz="3600" dirty="0">
                <a:solidFill>
                  <a:srgbClr val="FFFC25"/>
                </a:solidFill>
                <a:latin typeface="Arial" panose="020B0604020202020204" pitchFamily="34" charset="0"/>
              </a:rPr>
              <a:t>中断的基本概念</a:t>
            </a:r>
            <a:endParaRPr lang="zh-CN" altLang="en-US" sz="3600" dirty="0">
              <a:solidFill>
                <a:srgbClr val="FFFC25"/>
              </a:solidFill>
              <a:latin typeface="Arial" panose="020B0604020202020204" pitchFamily="34" charset="0"/>
            </a:endParaRPr>
          </a:p>
        </p:txBody>
      </p:sp>
      <p:sp>
        <p:nvSpPr>
          <p:cNvPr id="5" name="TextBox 4"/>
          <p:cNvSpPr txBox="1"/>
          <p:nvPr/>
        </p:nvSpPr>
        <p:spPr>
          <a:xfrm>
            <a:off x="0" y="3068638"/>
            <a:ext cx="9144000" cy="2954337"/>
          </a:xfrm>
          <a:prstGeom prst="rect">
            <a:avLst/>
          </a:prstGeom>
          <a:noFill/>
          <a:ln w="9525">
            <a:noFill/>
          </a:ln>
        </p:spPr>
        <p:txBody>
          <a:bodyPr>
            <a:spAutoFit/>
          </a:bodyPr>
          <a:p>
            <a:r>
              <a:rPr lang="en-US" altLang="zh-CN" sz="2400" b="1" dirty="0">
                <a:latin typeface="Arial" panose="020B0604020202020204" pitchFamily="34" charset="0"/>
              </a:rPr>
              <a:t> </a:t>
            </a:r>
            <a:r>
              <a:rPr lang="zh-CN" altLang="en-US" sz="2400" b="1" dirty="0">
                <a:solidFill>
                  <a:srgbClr val="FFFF00"/>
                </a:solidFill>
                <a:latin typeface="Arial" panose="020B0604020202020204" pitchFamily="34" charset="0"/>
              </a:rPr>
              <a:t>中断源是指向</a:t>
            </a:r>
            <a:r>
              <a:rPr lang="en-US" altLang="zh-CN" sz="2400" b="1" dirty="0">
                <a:solidFill>
                  <a:srgbClr val="FFFF00"/>
                </a:solidFill>
                <a:latin typeface="Arial" panose="020B0604020202020204" pitchFamily="34" charset="0"/>
              </a:rPr>
              <a:t>CPU</a:t>
            </a:r>
            <a:r>
              <a:rPr lang="zh-CN" altLang="en-US" sz="2400" b="1" dirty="0">
                <a:solidFill>
                  <a:srgbClr val="FFFF00"/>
                </a:solidFill>
                <a:latin typeface="Arial" panose="020B0604020202020204" pitchFamily="34" charset="0"/>
              </a:rPr>
              <a:t>发出中断请求的中断来源，常见的中断源有：</a:t>
            </a:r>
            <a:endParaRPr lang="zh-CN" altLang="zh-CN" sz="2400" b="1" dirty="0">
              <a:solidFill>
                <a:srgbClr val="FFFF00"/>
              </a:solidFill>
              <a:latin typeface="Arial" panose="020B0604020202020204" pitchFamily="34" charset="0"/>
            </a:endParaRPr>
          </a:p>
          <a:p>
            <a:r>
              <a:rPr lang="zh-CN" altLang="en-US" sz="2400" b="1" dirty="0">
                <a:latin typeface="Arial" panose="020B0604020202020204" pitchFamily="34" charset="0"/>
              </a:rPr>
              <a:t>（</a:t>
            </a:r>
            <a:r>
              <a:rPr lang="en-US" altLang="zh-CN" sz="2400" b="1" dirty="0">
                <a:latin typeface="Arial" panose="020B0604020202020204" pitchFamily="34" charset="0"/>
              </a:rPr>
              <a:t>1</a:t>
            </a:r>
            <a:r>
              <a:rPr lang="zh-CN" altLang="en-US" sz="2400" b="1" dirty="0">
                <a:latin typeface="Arial" panose="020B0604020202020204" pitchFamily="34" charset="0"/>
              </a:rPr>
              <a:t>）故障信号，例如电源掉电，除法出错等；</a:t>
            </a:r>
            <a:endParaRPr lang="zh-CN" altLang="zh-CN" sz="2400" b="1" dirty="0">
              <a:latin typeface="Arial" panose="020B0604020202020204" pitchFamily="34" charset="0"/>
            </a:endParaRPr>
          </a:p>
          <a:p>
            <a:r>
              <a:rPr lang="zh-CN" altLang="en-US" sz="2400" b="1" dirty="0">
                <a:latin typeface="Arial" panose="020B0604020202020204" pitchFamily="34" charset="0"/>
              </a:rPr>
              <a:t>（</a:t>
            </a:r>
            <a:r>
              <a:rPr lang="en-US" altLang="zh-CN" sz="2400" b="1" dirty="0">
                <a:latin typeface="Arial" panose="020B0604020202020204" pitchFamily="34" charset="0"/>
              </a:rPr>
              <a:t>2</a:t>
            </a:r>
            <a:r>
              <a:rPr lang="zh-CN" altLang="en-US" sz="2400" b="1" dirty="0">
                <a:latin typeface="Arial" panose="020B0604020202020204" pitchFamily="34" charset="0"/>
              </a:rPr>
              <a:t>）软件中断，例如单步运行，系统功能调用及</a:t>
            </a:r>
            <a:r>
              <a:rPr lang="en-US" altLang="zh-CN" sz="2400" b="1" dirty="0">
                <a:latin typeface="Arial" panose="020B0604020202020204" pitchFamily="34" charset="0"/>
              </a:rPr>
              <a:t>BIOS</a:t>
            </a:r>
            <a:r>
              <a:rPr lang="zh-CN" altLang="en-US" sz="2400" b="1" dirty="0">
                <a:latin typeface="Arial" panose="020B0604020202020204" pitchFamily="34" charset="0"/>
              </a:rPr>
              <a:t>中断调用等；</a:t>
            </a:r>
            <a:endParaRPr lang="zh-CN" altLang="zh-CN" sz="2400" b="1" dirty="0">
              <a:latin typeface="Arial" panose="020B0604020202020204" pitchFamily="34" charset="0"/>
            </a:endParaRPr>
          </a:p>
          <a:p>
            <a:r>
              <a:rPr lang="zh-CN" altLang="en-US" sz="2400" b="1" dirty="0">
                <a:latin typeface="Arial" panose="020B0604020202020204" pitchFamily="34" charset="0"/>
              </a:rPr>
              <a:t>（</a:t>
            </a:r>
            <a:r>
              <a:rPr lang="en-US" altLang="zh-CN" sz="2400" b="1" dirty="0">
                <a:latin typeface="Arial" panose="020B0604020202020204" pitchFamily="34" charset="0"/>
              </a:rPr>
              <a:t>3</a:t>
            </a:r>
            <a:r>
              <a:rPr lang="zh-CN" altLang="en-US" sz="2400" b="1" dirty="0">
                <a:latin typeface="Arial" panose="020B0604020202020204" pitchFamily="34" charset="0"/>
              </a:rPr>
              <a:t>）实时时钟，例如定时器芯片</a:t>
            </a:r>
            <a:r>
              <a:rPr lang="en-US" altLang="zh-CN" sz="2400" b="1" dirty="0">
                <a:latin typeface="Arial" panose="020B0604020202020204" pitchFamily="34" charset="0"/>
              </a:rPr>
              <a:t>8253</a:t>
            </a:r>
            <a:r>
              <a:rPr lang="zh-CN" altLang="en-US" sz="2400" b="1" dirty="0">
                <a:latin typeface="Arial" panose="020B0604020202020204" pitchFamily="34" charset="0"/>
              </a:rPr>
              <a:t>的定时输出信号作为中断请</a:t>
            </a:r>
            <a:endParaRPr lang="en-US" altLang="zh-CN" sz="2400" b="1" dirty="0">
              <a:latin typeface="Arial" panose="020B0604020202020204" pitchFamily="34" charset="0"/>
            </a:endParaRPr>
          </a:p>
          <a:p>
            <a:r>
              <a:rPr lang="en-US" altLang="zh-CN" sz="2400" b="1" dirty="0">
                <a:latin typeface="Arial" panose="020B0604020202020204" pitchFamily="34" charset="0"/>
              </a:rPr>
              <a:t>          </a:t>
            </a:r>
            <a:r>
              <a:rPr lang="zh-CN" altLang="en-US" sz="2400" b="1" dirty="0">
                <a:latin typeface="Arial" panose="020B0604020202020204" pitchFamily="34" charset="0"/>
              </a:rPr>
              <a:t>求信号；</a:t>
            </a:r>
            <a:endParaRPr lang="zh-CN" altLang="zh-CN" sz="2400" b="1" dirty="0">
              <a:latin typeface="Arial" panose="020B0604020202020204" pitchFamily="34" charset="0"/>
            </a:endParaRPr>
          </a:p>
          <a:p>
            <a:r>
              <a:rPr lang="zh-CN" altLang="en-US" sz="2400" b="1" dirty="0">
                <a:latin typeface="Arial" panose="020B0604020202020204" pitchFamily="34" charset="0"/>
              </a:rPr>
              <a:t>（</a:t>
            </a:r>
            <a:r>
              <a:rPr lang="en-US" altLang="zh-CN" sz="2400" b="1" dirty="0">
                <a:latin typeface="Arial" panose="020B0604020202020204" pitchFamily="34" charset="0"/>
              </a:rPr>
              <a:t>4</a:t>
            </a:r>
            <a:r>
              <a:rPr lang="zh-CN" altLang="en-US" sz="2400" b="1" dirty="0">
                <a:latin typeface="Arial" panose="020B0604020202020204" pitchFamily="34" charset="0"/>
              </a:rPr>
              <a:t>）数据通道</a:t>
            </a:r>
            <a:r>
              <a:rPr lang="en-US" altLang="zh-CN" sz="2400" b="1" dirty="0">
                <a:latin typeface="Arial" panose="020B0604020202020204" pitchFamily="34" charset="0"/>
              </a:rPr>
              <a:t>, </a:t>
            </a:r>
            <a:r>
              <a:rPr lang="zh-CN" altLang="en-US" sz="2400" b="1" dirty="0">
                <a:latin typeface="Arial" panose="020B0604020202020204" pitchFamily="34" charset="0"/>
              </a:rPr>
              <a:t>例如磁盘等；</a:t>
            </a:r>
            <a:endParaRPr lang="zh-CN" altLang="zh-CN" sz="2400" b="1" dirty="0">
              <a:latin typeface="Arial" panose="020B0604020202020204" pitchFamily="34" charset="0"/>
            </a:endParaRPr>
          </a:p>
          <a:p>
            <a:r>
              <a:rPr lang="zh-CN" altLang="en-US" sz="2400" b="1" dirty="0">
                <a:latin typeface="Arial" panose="020B0604020202020204" pitchFamily="34" charset="0"/>
              </a:rPr>
              <a:t>（</a:t>
            </a:r>
            <a:r>
              <a:rPr lang="en-US" altLang="zh-CN" sz="2400" b="1" dirty="0">
                <a:latin typeface="Arial" panose="020B0604020202020204" pitchFamily="34" charset="0"/>
              </a:rPr>
              <a:t>5</a:t>
            </a:r>
            <a:r>
              <a:rPr lang="zh-CN" altLang="en-US" sz="2400" b="1" dirty="0">
                <a:latin typeface="Arial" panose="020B0604020202020204" pitchFamily="34" charset="0"/>
              </a:rPr>
              <a:t>）一般的输入输出设备，例如打印机，扫描仪，显示器等</a:t>
            </a:r>
            <a:r>
              <a:rPr lang="zh-CN" altLang="en-US" sz="2400" dirty="0">
                <a:latin typeface="Arial" panose="020B0604020202020204" pitchFamily="34" charset="0"/>
              </a:rPr>
              <a:t>。</a:t>
            </a:r>
            <a:endParaRPr lang="zh-CN" altLang="en-US" sz="2400" b="1" dirty="0">
              <a:latin typeface="Times New Roman" panose="02020603050405020304" pitchFamily="18" charset="0"/>
            </a:endParaRPr>
          </a:p>
          <a:p>
            <a:endParaRPr lang="zh-CN" altLang="en-US" dirty="0">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1987" name="Rectangle 3"/>
          <p:cNvSpPr>
            <a:spLocks noGrp="1" noRot="1" noChangeArrowheads="1"/>
          </p:cNvSpPr>
          <p:nvPr>
            <p:ph idx="1"/>
          </p:nvPr>
        </p:nvSpPr>
        <p:spPr>
          <a:xfrm>
            <a:off x="685800" y="188913"/>
            <a:ext cx="8077200" cy="6335713"/>
          </a:xfrm>
        </p:spPr>
        <p:txBody>
          <a:bodyPr vert="horz" wrap="square" lIns="91440" tIns="45720" rIns="91440" bIns="45720" numCol="1" rtlCol="0" anchor="t" anchorCtr="0" compatLnSpc="1">
            <a:normAutofit lnSpcReduction="10000"/>
          </a:bodyPr>
          <a:lstStyle/>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folHlink"/>
                </a:solidFill>
                <a:effectLst/>
                <a:uLnTx/>
                <a:uFillTx/>
                <a:latin typeface="+mn-lt"/>
                <a:ea typeface="+mn-ea"/>
                <a:cs typeface="+mn-cs"/>
              </a:rPr>
              <a:t>数据总线缓冲器</a:t>
            </a:r>
            <a:endParaRPr kumimoji="0" lang="zh-CN" altLang="en-US" sz="2400" b="1" i="0" u="none" strike="noStrike" kern="1200" cap="none" spc="0" normalizeH="0" baseline="0" noProof="0" smtClean="0">
              <a:ln>
                <a:noFill/>
              </a:ln>
              <a:solidFill>
                <a:schemeClr val="folHlink"/>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在读</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写逻辑控制下实现</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CPU</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与</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8259A</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的信息交换</a:t>
            </a:r>
            <a:endParaRPr kumimoji="0" lang="zh-CN" altLang="en-US" sz="2400" b="1"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folHlink"/>
                </a:solidFill>
                <a:effectLst/>
                <a:uLnTx/>
                <a:uFillTx/>
                <a:latin typeface="+mn-lt"/>
                <a:ea typeface="+mn-ea"/>
                <a:cs typeface="+mn-cs"/>
              </a:rPr>
              <a:t>读</a:t>
            </a:r>
            <a:r>
              <a:rPr kumimoji="0" lang="en-US" altLang="zh-CN" sz="2400" b="1" i="0" u="none" strike="noStrike" kern="1200" cap="none" spc="0" normalizeH="0" baseline="0" noProof="0" smtClean="0">
                <a:ln>
                  <a:noFill/>
                </a:ln>
                <a:solidFill>
                  <a:schemeClr val="folHlink"/>
                </a:solidFill>
                <a:effectLst/>
                <a:uLnTx/>
                <a:uFillTx/>
                <a:latin typeface="+mn-lt"/>
                <a:ea typeface="+mn-ea"/>
                <a:cs typeface="+mn-cs"/>
              </a:rPr>
              <a:t>/</a:t>
            </a:r>
            <a:r>
              <a:rPr kumimoji="0" lang="zh-CN" altLang="en-US" sz="2400" b="1" i="0" u="none" strike="noStrike" kern="1200" cap="none" spc="0" normalizeH="0" baseline="0" noProof="0" smtClean="0">
                <a:ln>
                  <a:noFill/>
                </a:ln>
                <a:solidFill>
                  <a:schemeClr val="folHlink"/>
                </a:solidFill>
                <a:effectLst/>
                <a:uLnTx/>
                <a:uFillTx/>
                <a:latin typeface="+mn-lt"/>
                <a:ea typeface="+mn-ea"/>
                <a:cs typeface="+mn-cs"/>
              </a:rPr>
              <a:t>写控制器</a:t>
            </a:r>
            <a:endParaRPr kumimoji="0" lang="zh-CN" altLang="en-US" sz="2400" b="1" i="0" u="none" strike="noStrike" kern="1200" cap="none" spc="0" normalizeH="0" baseline="0" noProof="0" smtClean="0">
              <a:ln>
                <a:noFill/>
              </a:ln>
              <a:solidFill>
                <a:schemeClr val="folHlink"/>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进行读</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写控制，内部有</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4</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个初始化命令字寄存器</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(ICWR)</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3</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个操作命令寄存器</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(OCWR)</a:t>
            </a:r>
            <a:endParaRPr kumimoji="0" lang="en-US" altLang="zh-CN" sz="2400" b="1"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folHlink"/>
                </a:solidFill>
                <a:effectLst/>
                <a:uLnTx/>
                <a:uFillTx/>
                <a:latin typeface="+mn-lt"/>
                <a:ea typeface="+mn-ea"/>
                <a:cs typeface="+mn-cs"/>
              </a:rPr>
              <a:t>级联缓冲</a:t>
            </a:r>
            <a:r>
              <a:rPr kumimoji="0" lang="en-US" altLang="zh-CN" sz="2400" b="1" i="0" u="none" strike="noStrike" kern="1200" cap="none" spc="0" normalizeH="0" baseline="0" noProof="0" smtClean="0">
                <a:ln>
                  <a:noFill/>
                </a:ln>
                <a:solidFill>
                  <a:schemeClr val="folHlink"/>
                </a:solidFill>
                <a:effectLst/>
                <a:uLnTx/>
                <a:uFillTx/>
                <a:latin typeface="+mn-lt"/>
                <a:ea typeface="+mn-ea"/>
                <a:cs typeface="+mn-cs"/>
              </a:rPr>
              <a:t>/</a:t>
            </a:r>
            <a:r>
              <a:rPr kumimoji="0" lang="zh-CN" altLang="en-US" sz="2400" b="1" i="0" u="none" strike="noStrike" kern="1200" cap="none" spc="0" normalizeH="0" baseline="0" noProof="0" smtClean="0">
                <a:ln>
                  <a:noFill/>
                </a:ln>
                <a:solidFill>
                  <a:schemeClr val="folHlink"/>
                </a:solidFill>
                <a:effectLst/>
                <a:uLnTx/>
                <a:uFillTx/>
                <a:latin typeface="+mn-lt"/>
                <a:ea typeface="+mn-ea"/>
                <a:cs typeface="+mn-cs"/>
              </a:rPr>
              <a:t>比较器</a:t>
            </a:r>
            <a:endParaRPr kumimoji="0" lang="zh-CN" altLang="en-US" sz="2400" b="1" i="0" u="none" strike="noStrike" kern="1200" cap="none" spc="0" normalizeH="0" baseline="0" noProof="0" smtClean="0">
              <a:ln>
                <a:noFill/>
              </a:ln>
              <a:solidFill>
                <a:schemeClr val="folHlink"/>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为实现</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8259A</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的级联设计，最多</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9</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片同时工作。</a:t>
            </a:r>
            <a:endParaRPr kumimoji="0" lang="zh-CN" altLang="en-US" sz="2400" b="1"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级联时，第一个中断响应周期由主片通过</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CAS0~CAS2</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向从片传识别码，第二个中断响应周期从片释放中断类型号到数据总线。</a:t>
            </a:r>
            <a:endParaRPr kumimoji="0" lang="zh-CN" altLang="en-US" sz="2400" b="1"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SP/EN</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引脚。</a:t>
            </a:r>
            <a:endParaRPr kumimoji="0" lang="en-US" altLang="zh-CN" sz="2400" b="1"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缓冲方式：</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EN</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有效，表示允许</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8259A</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通过缓冲器输出；</a:t>
            </a:r>
            <a:endParaRPr kumimoji="0" lang="en-US" altLang="zh-CN" sz="2400" b="1"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                    EN</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无效，表示</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CPU</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写</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8259A</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a:t>
            </a:r>
            <a:endParaRPr kumimoji="0" lang="en-US" altLang="zh-CN" sz="2400" b="1"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非缓冲方式：</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SP</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是输入信号，表示主从关系；</a:t>
            </a:r>
            <a:endParaRPr kumimoji="0" lang="en-US" altLang="zh-CN" sz="2400" b="1"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                    </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SP=1</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表示主片；</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SP=0</a:t>
            </a:r>
            <a:r>
              <a:rPr kumimoji="0" lang="zh-CN" altLang="en-US" sz="2400" b="1" i="0" u="none" strike="noStrike" kern="1200" cap="none" spc="0" normalizeH="0" baseline="0" noProof="0" smtClean="0">
                <a:ln>
                  <a:noFill/>
                </a:ln>
                <a:solidFill>
                  <a:schemeClr val="tx1"/>
                </a:solidFill>
                <a:effectLst/>
                <a:uLnTx/>
                <a:uFillTx/>
                <a:latin typeface="+mn-lt"/>
                <a:ea typeface="+mn-ea"/>
                <a:cs typeface="+mn-cs"/>
              </a:rPr>
              <a:t>表示从片</a:t>
            </a:r>
            <a:r>
              <a:rPr kumimoji="0" lang="en-US" altLang="zh-CN" sz="2400" b="1" i="0" u="none" strike="noStrike" kern="1200" cap="none" spc="0" normalizeH="0" baseline="0" noProof="0" smtClean="0">
                <a:ln>
                  <a:noFill/>
                </a:ln>
                <a:solidFill>
                  <a:schemeClr val="tx1"/>
                </a:solidFill>
                <a:effectLst/>
                <a:uLnTx/>
                <a:uFillTx/>
                <a:latin typeface="+mn-lt"/>
                <a:ea typeface="+mn-ea"/>
                <a:cs typeface="+mn-cs"/>
              </a:rPr>
              <a:t>)</a:t>
            </a:r>
            <a:endParaRPr kumimoji="0" lang="en-US" altLang="zh-CN" sz="2400" b="1" i="0" u="none" strike="noStrike" kern="1200" cap="none" spc="0" normalizeH="0" baseline="0" noProof="0" smtClean="0">
              <a:ln>
                <a:noFill/>
              </a:ln>
              <a:solidFill>
                <a:schemeClr val="tx1"/>
              </a:solidFill>
              <a:effectLst/>
              <a:uLnTx/>
              <a:uFillTx/>
              <a:latin typeface="+mn-lt"/>
              <a:ea typeface="+mn-ea"/>
              <a:cs typeface="+mn-cs"/>
            </a:endParaRPr>
          </a:p>
        </p:txBody>
      </p:sp>
      <p:sp>
        <p:nvSpPr>
          <p:cNvPr id="56323" name="Line 4"/>
          <p:cNvSpPr/>
          <p:nvPr/>
        </p:nvSpPr>
        <p:spPr>
          <a:xfrm>
            <a:off x="3059113" y="5229225"/>
            <a:ext cx="381000" cy="0"/>
          </a:xfrm>
          <a:prstGeom prst="line">
            <a:avLst/>
          </a:prstGeom>
          <a:ln w="9525" cap="flat" cmpd="sng">
            <a:solidFill>
              <a:schemeClr val="tx1"/>
            </a:solidFill>
            <a:prstDash val="solid"/>
            <a:miter/>
            <a:headEnd type="none" w="med" len="med"/>
            <a:tailEnd type="none" w="med" len="med"/>
          </a:ln>
        </p:spPr>
      </p:sp>
      <p:sp>
        <p:nvSpPr>
          <p:cNvPr id="56324" name="Line 5"/>
          <p:cNvSpPr/>
          <p:nvPr/>
        </p:nvSpPr>
        <p:spPr>
          <a:xfrm>
            <a:off x="1979613" y="4005263"/>
            <a:ext cx="381000" cy="0"/>
          </a:xfrm>
          <a:prstGeom prst="line">
            <a:avLst/>
          </a:prstGeom>
          <a:ln w="9525" cap="flat" cmpd="sng">
            <a:solidFill>
              <a:schemeClr val="tx1"/>
            </a:solidFill>
            <a:prstDash val="solid"/>
            <a:miter/>
            <a:headEnd type="none" w="med" len="med"/>
            <a:tailEnd type="none" w="med" len="med"/>
          </a:ln>
        </p:spPr>
      </p:sp>
      <p:sp>
        <p:nvSpPr>
          <p:cNvPr id="56325" name="Line 6"/>
          <p:cNvSpPr/>
          <p:nvPr/>
        </p:nvSpPr>
        <p:spPr>
          <a:xfrm>
            <a:off x="2771775" y="4868863"/>
            <a:ext cx="381000" cy="0"/>
          </a:xfrm>
          <a:prstGeom prst="line">
            <a:avLst/>
          </a:prstGeom>
          <a:ln w="9525" cap="flat" cmpd="sng">
            <a:solidFill>
              <a:schemeClr val="tx1"/>
            </a:solidFill>
            <a:prstDash val="solid"/>
            <a:miter/>
            <a:headEnd type="none" w="med" len="med"/>
            <a:tailEnd type="none" w="med" len="med"/>
          </a:ln>
        </p:spPr>
      </p:sp>
      <p:sp>
        <p:nvSpPr>
          <p:cNvPr id="56326" name="Line 4"/>
          <p:cNvSpPr/>
          <p:nvPr/>
        </p:nvSpPr>
        <p:spPr>
          <a:xfrm>
            <a:off x="3059113" y="5589588"/>
            <a:ext cx="381000" cy="0"/>
          </a:xfrm>
          <a:prstGeom prst="line">
            <a:avLst/>
          </a:prstGeom>
          <a:ln w="9525" cap="flat" cmpd="sng">
            <a:solidFill>
              <a:schemeClr val="tx1"/>
            </a:solidFill>
            <a:prstDash val="solid"/>
            <a:miter/>
            <a:headEnd type="none" w="med" len="med"/>
            <a:tailEnd type="none" w="med" len="med"/>
          </a:ln>
        </p:spPr>
      </p:sp>
      <p:sp>
        <p:nvSpPr>
          <p:cNvPr id="56327" name="Line 4"/>
          <p:cNvSpPr/>
          <p:nvPr/>
        </p:nvSpPr>
        <p:spPr>
          <a:xfrm>
            <a:off x="2843213" y="4437063"/>
            <a:ext cx="381000" cy="0"/>
          </a:xfrm>
          <a:prstGeom prst="line">
            <a:avLst/>
          </a:prstGeom>
          <a:ln w="9525" cap="flat" cmpd="sng">
            <a:solidFill>
              <a:schemeClr val="tx1"/>
            </a:solidFill>
            <a:prstDash val="solid"/>
            <a:miter/>
            <a:headEnd type="none" w="med" len="med"/>
            <a:tailEnd type="none" w="med" len="med"/>
          </a:ln>
        </p:spPr>
      </p:sp>
      <p:sp>
        <p:nvSpPr>
          <p:cNvPr id="56328" name="Line 4"/>
          <p:cNvSpPr/>
          <p:nvPr/>
        </p:nvSpPr>
        <p:spPr>
          <a:xfrm>
            <a:off x="1547813" y="4005263"/>
            <a:ext cx="381000" cy="0"/>
          </a:xfrm>
          <a:prstGeom prst="line">
            <a:avLst/>
          </a:prstGeom>
          <a:ln w="9525" cap="flat" cmpd="sng">
            <a:solidFill>
              <a:schemeClr val="tx1"/>
            </a:solidFill>
            <a:prstDash val="solid"/>
            <a:miter/>
            <a:headEnd type="none" w="med" len="med"/>
            <a:tailEnd type="none" w="med" len="med"/>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7346" name="Rectangle 3"/>
          <p:cNvSpPr>
            <a:spLocks noGrp="1" noRot="1"/>
          </p:cNvSpPr>
          <p:nvPr>
            <p:ph idx="1"/>
          </p:nvPr>
        </p:nvSpPr>
        <p:spPr>
          <a:xfrm>
            <a:off x="685800" y="304800"/>
            <a:ext cx="7772400" cy="6324600"/>
          </a:xfrm>
        </p:spPr>
        <p:txBody>
          <a:bodyPr vert="horz" wrap="square" lIns="91440" tIns="45720" rIns="91440" bIns="45720" anchor="t" anchorCtr="0"/>
          <a:p>
            <a:pPr eaLnBrk="1" hangingPunct="1">
              <a:lnSpc>
                <a:spcPct val="90000"/>
              </a:lnSpc>
            </a:pPr>
            <a:r>
              <a:rPr lang="zh-CN" altLang="en-US" sz="2800" b="1" dirty="0">
                <a:solidFill>
                  <a:schemeClr val="folHlink"/>
                </a:solidFill>
              </a:rPr>
              <a:t>中断请求寄存器</a:t>
            </a:r>
            <a:r>
              <a:rPr lang="en-US" altLang="zh-CN" sz="2800" b="1" dirty="0">
                <a:solidFill>
                  <a:schemeClr val="folHlink"/>
                </a:solidFill>
              </a:rPr>
              <a:t>(IRR)</a:t>
            </a:r>
            <a:endParaRPr lang="en-US" altLang="zh-CN" sz="2800" b="1" dirty="0">
              <a:solidFill>
                <a:schemeClr val="folHlink"/>
              </a:solidFill>
            </a:endParaRPr>
          </a:p>
          <a:p>
            <a:pPr lvl="1" eaLnBrk="1" hangingPunct="1">
              <a:lnSpc>
                <a:spcPct val="90000"/>
              </a:lnSpc>
            </a:pPr>
            <a:r>
              <a:rPr lang="zh-CN" altLang="en-US" sz="2400" b="1" dirty="0"/>
              <a:t>存放从外设传来的请求信号</a:t>
            </a:r>
            <a:endParaRPr lang="zh-CN" altLang="en-US" sz="2400" b="1" dirty="0"/>
          </a:p>
          <a:p>
            <a:pPr lvl="1" eaLnBrk="1" hangingPunct="1">
              <a:lnSpc>
                <a:spcPct val="90000"/>
              </a:lnSpc>
            </a:pPr>
            <a:r>
              <a:rPr lang="zh-CN" altLang="en-US" sz="2400" b="1" dirty="0"/>
              <a:t>有电平触发和边沿触发</a:t>
            </a:r>
            <a:r>
              <a:rPr lang="en-US" altLang="zh-CN" sz="2400" b="1" dirty="0"/>
              <a:t>2</a:t>
            </a:r>
            <a:r>
              <a:rPr lang="zh-CN" altLang="en-US" sz="2400" b="1" dirty="0"/>
              <a:t>种方式</a:t>
            </a:r>
            <a:endParaRPr lang="zh-CN" altLang="en-US" sz="2400" b="1" dirty="0"/>
          </a:p>
          <a:p>
            <a:pPr eaLnBrk="1" hangingPunct="1">
              <a:lnSpc>
                <a:spcPct val="90000"/>
              </a:lnSpc>
            </a:pPr>
            <a:r>
              <a:rPr lang="zh-CN" altLang="en-US" sz="2800" b="1" dirty="0">
                <a:solidFill>
                  <a:schemeClr val="folHlink"/>
                </a:solidFill>
              </a:rPr>
              <a:t>中断屏蔽寄存器</a:t>
            </a:r>
            <a:r>
              <a:rPr lang="en-US" altLang="zh-CN" sz="2800" b="1" dirty="0">
                <a:solidFill>
                  <a:schemeClr val="folHlink"/>
                </a:solidFill>
              </a:rPr>
              <a:t>(IMR)</a:t>
            </a:r>
            <a:endParaRPr lang="en-US" altLang="zh-CN" sz="2800" b="1" dirty="0">
              <a:solidFill>
                <a:schemeClr val="folHlink"/>
              </a:solidFill>
            </a:endParaRPr>
          </a:p>
          <a:p>
            <a:pPr lvl="1" eaLnBrk="1" hangingPunct="1">
              <a:lnSpc>
                <a:spcPct val="90000"/>
              </a:lnSpc>
            </a:pPr>
            <a:r>
              <a:rPr lang="zh-CN" altLang="en-US" sz="2400" b="1" dirty="0"/>
              <a:t>存放</a:t>
            </a:r>
            <a:r>
              <a:rPr lang="en-US" altLang="zh-CN" sz="2400" b="1" dirty="0"/>
              <a:t>CPU</a:t>
            </a:r>
            <a:r>
              <a:rPr lang="zh-CN" altLang="en-US" sz="2400" b="1" dirty="0"/>
              <a:t>传来的屏蔽信号，</a:t>
            </a:r>
            <a:r>
              <a:rPr lang="en-US" altLang="zh-CN" sz="2400" b="1" dirty="0"/>
              <a:t>0</a:t>
            </a:r>
            <a:r>
              <a:rPr lang="zh-CN" altLang="en-US" sz="2400" b="1" dirty="0"/>
              <a:t>开放，</a:t>
            </a:r>
            <a:r>
              <a:rPr lang="en-US" altLang="zh-CN" sz="2400" b="1" dirty="0"/>
              <a:t>1</a:t>
            </a:r>
            <a:r>
              <a:rPr lang="zh-CN" altLang="en-US" sz="2400" b="1" dirty="0"/>
              <a:t>屏蔽</a:t>
            </a:r>
            <a:endParaRPr lang="zh-CN" altLang="en-US" sz="2400" b="1" dirty="0"/>
          </a:p>
          <a:p>
            <a:pPr eaLnBrk="1" hangingPunct="1">
              <a:lnSpc>
                <a:spcPct val="90000"/>
              </a:lnSpc>
            </a:pPr>
            <a:r>
              <a:rPr lang="zh-CN" altLang="en-US" sz="2800" b="1" dirty="0">
                <a:solidFill>
                  <a:schemeClr val="folHlink"/>
                </a:solidFill>
              </a:rPr>
              <a:t>中断服务寄存器</a:t>
            </a:r>
            <a:r>
              <a:rPr lang="en-US" altLang="zh-CN" sz="2800" b="1" dirty="0">
                <a:solidFill>
                  <a:schemeClr val="folHlink"/>
                </a:solidFill>
              </a:rPr>
              <a:t>(ISR)</a:t>
            </a:r>
            <a:endParaRPr lang="en-US" altLang="zh-CN" sz="2800" b="1" dirty="0">
              <a:solidFill>
                <a:schemeClr val="folHlink"/>
              </a:solidFill>
            </a:endParaRPr>
          </a:p>
          <a:p>
            <a:pPr lvl="1" eaLnBrk="1" hangingPunct="1">
              <a:lnSpc>
                <a:spcPct val="90000"/>
              </a:lnSpc>
            </a:pPr>
            <a:r>
              <a:rPr lang="zh-CN" altLang="en-US" sz="2400" b="1" dirty="0"/>
              <a:t>记忆正在处理的中断，为优先权判别器用</a:t>
            </a:r>
            <a:endParaRPr lang="zh-CN" altLang="en-US" sz="2400" b="1" dirty="0"/>
          </a:p>
          <a:p>
            <a:pPr eaLnBrk="1" hangingPunct="1">
              <a:lnSpc>
                <a:spcPct val="90000"/>
              </a:lnSpc>
            </a:pPr>
            <a:r>
              <a:rPr lang="zh-CN" altLang="en-US" sz="2800" b="1" dirty="0">
                <a:solidFill>
                  <a:schemeClr val="folHlink"/>
                </a:solidFill>
              </a:rPr>
              <a:t>优先权判别器</a:t>
            </a:r>
            <a:r>
              <a:rPr lang="en-US" altLang="zh-CN" sz="2800" b="1" dirty="0">
                <a:solidFill>
                  <a:schemeClr val="folHlink"/>
                </a:solidFill>
              </a:rPr>
              <a:t>(PR)</a:t>
            </a:r>
            <a:endParaRPr lang="en-US" altLang="zh-CN" sz="2800" b="1" dirty="0">
              <a:solidFill>
                <a:schemeClr val="folHlink"/>
              </a:solidFill>
            </a:endParaRPr>
          </a:p>
          <a:p>
            <a:pPr lvl="1" eaLnBrk="1" hangingPunct="1">
              <a:lnSpc>
                <a:spcPct val="90000"/>
              </a:lnSpc>
            </a:pPr>
            <a:r>
              <a:rPr lang="zh-CN" altLang="en-US" sz="2400" b="1" dirty="0"/>
              <a:t>设定中断源的优先级</a:t>
            </a:r>
            <a:endParaRPr lang="zh-CN" altLang="en-US" sz="2400" b="1" dirty="0"/>
          </a:p>
          <a:p>
            <a:pPr lvl="1" eaLnBrk="1" hangingPunct="1">
              <a:lnSpc>
                <a:spcPct val="90000"/>
              </a:lnSpc>
            </a:pPr>
            <a:r>
              <a:rPr lang="zh-CN" altLang="en-US" sz="2400" b="1" dirty="0"/>
              <a:t>多个中断源同时申请中断时，分析中断优先级</a:t>
            </a:r>
            <a:endParaRPr lang="zh-CN" altLang="en-US" sz="2400" b="1" dirty="0"/>
          </a:p>
          <a:p>
            <a:pPr lvl="1" eaLnBrk="1" hangingPunct="1">
              <a:lnSpc>
                <a:spcPct val="90000"/>
              </a:lnSpc>
            </a:pPr>
            <a:r>
              <a:rPr lang="zh-CN" altLang="en-US" sz="2400" b="1" dirty="0"/>
              <a:t>决定中断嵌套</a:t>
            </a:r>
            <a:endParaRPr lang="zh-CN" altLang="en-US" sz="2400" b="1" dirty="0"/>
          </a:p>
          <a:p>
            <a:pPr lvl="1" eaLnBrk="1" hangingPunct="1">
              <a:lnSpc>
                <a:spcPct val="90000"/>
              </a:lnSpc>
            </a:pPr>
            <a:r>
              <a:rPr lang="zh-CN" altLang="en-US" sz="2400" b="1" dirty="0"/>
              <a:t>通过控制逻辑向</a:t>
            </a:r>
            <a:r>
              <a:rPr lang="en-US" altLang="zh-CN" sz="2400" b="1" dirty="0"/>
              <a:t>CPU</a:t>
            </a:r>
            <a:r>
              <a:rPr lang="zh-CN" altLang="en-US" sz="2400" b="1" dirty="0"/>
              <a:t>发中断请求信号。</a:t>
            </a:r>
            <a:endParaRPr lang="zh-CN" altLang="en-US" sz="2400" b="1" dirty="0"/>
          </a:p>
          <a:p>
            <a:pPr eaLnBrk="1" hangingPunct="1">
              <a:lnSpc>
                <a:spcPct val="90000"/>
              </a:lnSpc>
            </a:pPr>
            <a:r>
              <a:rPr lang="zh-CN" altLang="en-US" sz="2800" b="1" dirty="0">
                <a:solidFill>
                  <a:schemeClr val="folHlink"/>
                </a:solidFill>
              </a:rPr>
              <a:t>控制电路</a:t>
            </a:r>
            <a:endParaRPr lang="zh-CN" altLang="en-US" sz="2800" b="1" dirty="0">
              <a:solidFill>
                <a:schemeClr val="folHlink"/>
              </a:solidFill>
            </a:endParaRPr>
          </a:p>
          <a:p>
            <a:pPr lvl="1" eaLnBrk="1" hangingPunct="1">
              <a:lnSpc>
                <a:spcPct val="90000"/>
              </a:lnSpc>
            </a:pPr>
            <a:r>
              <a:rPr lang="zh-CN" altLang="en-US" sz="2400" b="1" dirty="0"/>
              <a:t>根据优先级判别器发出的信号，向</a:t>
            </a:r>
            <a:r>
              <a:rPr lang="en-US" altLang="zh-CN" sz="2400" b="1" dirty="0"/>
              <a:t>CPU</a:t>
            </a:r>
            <a:r>
              <a:rPr lang="zh-CN" altLang="en-US" sz="2400" b="1" dirty="0"/>
              <a:t>发请求信号，并接收</a:t>
            </a:r>
            <a:r>
              <a:rPr lang="en-US" altLang="zh-CN" sz="2400" b="1" dirty="0"/>
              <a:t>CPU</a:t>
            </a:r>
            <a:r>
              <a:rPr lang="zh-CN" altLang="en-US" sz="2400" b="1" dirty="0"/>
              <a:t>的中断响应信号</a:t>
            </a:r>
            <a:r>
              <a:rPr lang="zh-CN" altLang="en-US" sz="2400" dirty="0"/>
              <a:t>。</a:t>
            </a:r>
            <a:endParaRPr lang="zh-CN" altLang="en-US" sz="2400" dirty="0"/>
          </a:p>
          <a:p>
            <a:pPr eaLnBrk="1" hangingPunct="1">
              <a:lnSpc>
                <a:spcPct val="90000"/>
              </a:lnSpc>
            </a:pPr>
            <a:endParaRPr lang="en-US" altLang="zh-CN"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170" name="Object 2"/>
          <p:cNvGraphicFramePr/>
          <p:nvPr/>
        </p:nvGraphicFramePr>
        <p:xfrm>
          <a:off x="179388" y="549275"/>
          <a:ext cx="8534400" cy="5410200"/>
        </p:xfrm>
        <a:graphic>
          <a:graphicData uri="http://schemas.openxmlformats.org/presentationml/2006/ole">
            <mc:AlternateContent xmlns:mc="http://schemas.openxmlformats.org/markup-compatibility/2006">
              <mc:Choice xmlns:v="urn:schemas-microsoft-com:vml" Requires="v">
                <p:oleObj spid="_x0000_s3082" name="" r:id="rId1" imgW="5842000" imgH="3263900" progId="Word.Picture.8">
                  <p:embed/>
                </p:oleObj>
              </mc:Choice>
              <mc:Fallback>
                <p:oleObj name="" r:id="rId1" imgW="5842000" imgH="3263900" progId="Word.Picture.8">
                  <p:embed/>
                  <p:pic>
                    <p:nvPicPr>
                      <p:cNvPr id="0" name="图片 3081"/>
                      <p:cNvPicPr/>
                      <p:nvPr/>
                    </p:nvPicPr>
                    <p:blipFill>
                      <a:blip r:embed="rId2"/>
                      <a:stretch>
                        <a:fillRect/>
                      </a:stretch>
                    </p:blipFill>
                    <p:spPr>
                      <a:xfrm>
                        <a:off x="179388" y="549275"/>
                        <a:ext cx="8534400" cy="5410200"/>
                      </a:xfrm>
                      <a:prstGeom prst="rect">
                        <a:avLst/>
                      </a:prstGeom>
                      <a:noFill/>
                      <a:ln w="38100">
                        <a:noFill/>
                        <a:miter/>
                      </a:ln>
                    </p:spPr>
                  </p:pic>
                </p:oleObj>
              </mc:Fallback>
            </mc:AlternateContent>
          </a:graphicData>
        </a:graphic>
      </p:graphicFrame>
      <p:sp>
        <p:nvSpPr>
          <p:cNvPr id="7171" name="Text Box 3"/>
          <p:cNvSpPr txBox="1"/>
          <p:nvPr/>
        </p:nvSpPr>
        <p:spPr>
          <a:xfrm>
            <a:off x="1981200" y="0"/>
            <a:ext cx="5486400" cy="457200"/>
          </a:xfrm>
          <a:prstGeom prst="rect">
            <a:avLst/>
          </a:prstGeom>
          <a:noFill/>
          <a:ln w="9525">
            <a:noFill/>
          </a:ln>
        </p:spPr>
        <p:txBody>
          <a:bodyPr>
            <a:spAutoFit/>
          </a:bodyPr>
          <a:p>
            <a:pPr algn="ctr">
              <a:spcBef>
                <a:spcPct val="50000"/>
              </a:spcBef>
            </a:pPr>
            <a:r>
              <a:rPr lang="zh-CN" altLang="en-US" sz="2400" b="1" dirty="0">
                <a:solidFill>
                  <a:srgbClr val="FF0000"/>
                </a:solidFill>
                <a:latin typeface="Times New Roman" panose="02020603050405020304" pitchFamily="18" charset="0"/>
              </a:rPr>
              <a:t>缓冲</a:t>
            </a:r>
            <a:r>
              <a:rPr lang="zh-CN" altLang="en-US" sz="2400" b="1" dirty="0">
                <a:solidFill>
                  <a:srgbClr val="0000CC"/>
                </a:solidFill>
                <a:latin typeface="Times New Roman" panose="02020603050405020304" pitchFamily="18" charset="0"/>
              </a:rPr>
              <a:t>级联</a:t>
            </a:r>
            <a:endParaRPr lang="zh-CN" altLang="en-US" sz="2400" b="1" dirty="0">
              <a:solidFill>
                <a:srgbClr val="0000CC"/>
              </a:solidFill>
              <a:latin typeface="Times New Roman" panose="02020603050405020304" pitchFamily="18" charset="0"/>
            </a:endParaRPr>
          </a:p>
        </p:txBody>
      </p:sp>
      <p:sp>
        <p:nvSpPr>
          <p:cNvPr id="7172" name="AutoShape 4"/>
          <p:cNvSpPr/>
          <p:nvPr/>
        </p:nvSpPr>
        <p:spPr>
          <a:xfrm>
            <a:off x="0" y="3352800"/>
            <a:ext cx="971550" cy="2438400"/>
          </a:xfrm>
          <a:prstGeom prst="wedgeRoundRectCallout">
            <a:avLst>
              <a:gd name="adj1" fmla="val 72347"/>
              <a:gd name="adj2" fmla="val -61199"/>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en-US" altLang="zh-CN" sz="1600" b="1" dirty="0">
                <a:latin typeface="Times New Roman" panose="02020603050405020304" pitchFamily="18" charset="0"/>
              </a:rPr>
              <a:t>SP/EN</a:t>
            </a:r>
            <a:r>
              <a:rPr lang="zh-CN" altLang="en-US" sz="2400" dirty="0">
                <a:latin typeface="Times New Roman" panose="02020603050405020304" pitchFamily="18" charset="0"/>
              </a:rPr>
              <a:t>引脚的作用</a:t>
            </a:r>
            <a:endParaRPr lang="zh-CN" altLang="en-US" sz="2400" dirty="0">
              <a:latin typeface="Times New Roman" panose="02020603050405020304" pitchFamily="18" charset="0"/>
            </a:endParaRPr>
          </a:p>
        </p:txBody>
      </p:sp>
      <p:sp>
        <p:nvSpPr>
          <p:cNvPr id="7173" name="AutoShape 5"/>
          <p:cNvSpPr/>
          <p:nvPr/>
        </p:nvSpPr>
        <p:spPr>
          <a:xfrm>
            <a:off x="4724400" y="5895975"/>
            <a:ext cx="1905000" cy="504825"/>
          </a:xfrm>
          <a:prstGeom prst="borderCallout3">
            <a:avLst>
              <a:gd name="adj1" fmla="val 22644"/>
              <a:gd name="adj2" fmla="val 104000"/>
              <a:gd name="adj3" fmla="val 22644"/>
              <a:gd name="adj4" fmla="val 105083"/>
              <a:gd name="adj5" fmla="val -128616"/>
              <a:gd name="adj6" fmla="val 105083"/>
              <a:gd name="adj7" fmla="val -280190"/>
              <a:gd name="adj8" fmla="val 4791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imes New Roman" panose="02020603050405020304" pitchFamily="18" charset="0"/>
              </a:rPr>
              <a:t>主从接法</a:t>
            </a:r>
            <a:endParaRPr lang="zh-CN" altLang="en-US" sz="2400" dirty="0">
              <a:latin typeface="Times New Roman" panose="02020603050405020304" pitchFamily="18" charset="0"/>
            </a:endParaRPr>
          </a:p>
        </p:txBody>
      </p:sp>
      <p:sp>
        <p:nvSpPr>
          <p:cNvPr id="7174" name="AutoShape 6"/>
          <p:cNvSpPr/>
          <p:nvPr/>
        </p:nvSpPr>
        <p:spPr>
          <a:xfrm>
            <a:off x="8153400" y="5867400"/>
            <a:ext cx="914400" cy="457200"/>
          </a:xfrm>
          <a:prstGeom prst="borderCallout1">
            <a:avLst>
              <a:gd name="adj1" fmla="val 25000"/>
              <a:gd name="adj2" fmla="val -8333"/>
              <a:gd name="adj3" fmla="val -417361"/>
              <a:gd name="adj4" fmla="val -23093"/>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imes New Roman" panose="02020603050405020304" pitchFamily="18" charset="0"/>
              </a:rPr>
              <a:t>主片</a:t>
            </a:r>
            <a:endParaRPr lang="zh-CN" altLang="en-US" sz="2400" dirty="0">
              <a:latin typeface="Times New Roman" panose="02020603050405020304" pitchFamily="18" charset="0"/>
            </a:endParaRPr>
          </a:p>
        </p:txBody>
      </p:sp>
      <p:sp>
        <p:nvSpPr>
          <p:cNvPr id="7175" name="AutoShape 7"/>
          <p:cNvSpPr/>
          <p:nvPr/>
        </p:nvSpPr>
        <p:spPr>
          <a:xfrm>
            <a:off x="228600" y="838200"/>
            <a:ext cx="1143000" cy="457200"/>
          </a:xfrm>
          <a:prstGeom prst="wedgeRectCallout">
            <a:avLst>
              <a:gd name="adj1" fmla="val 69583"/>
              <a:gd name="adj2" fmla="val 131944"/>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b="1" dirty="0">
                <a:latin typeface="Tahoma" panose="020B0604030504040204" pitchFamily="34" charset="0"/>
              </a:rPr>
              <a:t>传送方向</a:t>
            </a:r>
            <a:endParaRPr lang="zh-CN" altLang="en-US" b="1" dirty="0">
              <a:latin typeface="Tahoma" panose="020B0604030504040204" pitchFamily="34" charset="0"/>
            </a:endParaRPr>
          </a:p>
        </p:txBody>
      </p:sp>
      <p:sp>
        <p:nvSpPr>
          <p:cNvPr id="9224" name="Line 8"/>
          <p:cNvSpPr/>
          <p:nvPr/>
        </p:nvSpPr>
        <p:spPr>
          <a:xfrm>
            <a:off x="107950" y="3429000"/>
            <a:ext cx="287338" cy="0"/>
          </a:xfrm>
          <a:prstGeom prst="line">
            <a:avLst/>
          </a:prstGeom>
          <a:ln w="9525" cap="flat" cmpd="sng">
            <a:solidFill>
              <a:schemeClr val="tx1"/>
            </a:solidFill>
            <a:prstDash val="solid"/>
            <a:miter/>
            <a:headEnd type="none" w="med" len="med"/>
            <a:tailEnd type="none" w="med" len="med"/>
          </a:ln>
        </p:spPr>
      </p:sp>
      <p:sp>
        <p:nvSpPr>
          <p:cNvPr id="9225" name="Line 9"/>
          <p:cNvSpPr/>
          <p:nvPr/>
        </p:nvSpPr>
        <p:spPr>
          <a:xfrm>
            <a:off x="468313" y="3429000"/>
            <a:ext cx="215900" cy="0"/>
          </a:xfrm>
          <a:prstGeom prst="line">
            <a:avLst/>
          </a:prstGeom>
          <a:ln w="9525" cap="flat" cmpd="sng">
            <a:solidFill>
              <a:schemeClr val="tx1"/>
            </a:solidFill>
            <a:prstDash val="solid"/>
            <a:miter/>
            <a:headEnd type="none" w="med" len="med"/>
            <a:tailEnd type="none" w="med" len="med"/>
          </a:ln>
        </p:spPr>
      </p:sp>
      <p:grpSp>
        <p:nvGrpSpPr>
          <p:cNvPr id="2" name="Group 10"/>
          <p:cNvGrpSpPr/>
          <p:nvPr/>
        </p:nvGrpSpPr>
        <p:grpSpPr>
          <a:xfrm>
            <a:off x="2700338" y="4292600"/>
            <a:ext cx="3600450" cy="504825"/>
            <a:chOff x="1746" y="2795"/>
            <a:chExt cx="2268" cy="318"/>
          </a:xfrm>
        </p:grpSpPr>
        <p:sp>
          <p:nvSpPr>
            <p:cNvPr id="9231" name="Line 11"/>
            <p:cNvSpPr/>
            <p:nvPr/>
          </p:nvSpPr>
          <p:spPr>
            <a:xfrm>
              <a:off x="1746" y="2795"/>
              <a:ext cx="0" cy="318"/>
            </a:xfrm>
            <a:prstGeom prst="line">
              <a:avLst/>
            </a:prstGeom>
            <a:ln w="38100" cap="flat" cmpd="sng">
              <a:solidFill>
                <a:srgbClr val="FF0000"/>
              </a:solidFill>
              <a:prstDash val="solid"/>
              <a:miter/>
              <a:headEnd type="none" w="med" len="med"/>
              <a:tailEnd type="none" w="med" len="med"/>
            </a:ln>
          </p:spPr>
        </p:sp>
        <p:sp>
          <p:nvSpPr>
            <p:cNvPr id="9232" name="Line 12"/>
            <p:cNvSpPr/>
            <p:nvPr/>
          </p:nvSpPr>
          <p:spPr>
            <a:xfrm>
              <a:off x="1746" y="3097"/>
              <a:ext cx="2268" cy="0"/>
            </a:xfrm>
            <a:prstGeom prst="line">
              <a:avLst/>
            </a:prstGeom>
            <a:ln w="38100" cap="flat" cmpd="sng">
              <a:solidFill>
                <a:srgbClr val="FF0000"/>
              </a:solidFill>
              <a:prstDash val="solid"/>
              <a:miter/>
              <a:headEnd type="none" w="med" len="med"/>
              <a:tailEnd type="none" w="med" len="med"/>
            </a:ln>
          </p:spPr>
        </p:sp>
        <p:sp>
          <p:nvSpPr>
            <p:cNvPr id="9233" name="Line 13"/>
            <p:cNvSpPr/>
            <p:nvPr/>
          </p:nvSpPr>
          <p:spPr>
            <a:xfrm flipV="1">
              <a:off x="4014" y="2840"/>
              <a:ext cx="0" cy="273"/>
            </a:xfrm>
            <a:prstGeom prst="line">
              <a:avLst/>
            </a:prstGeom>
            <a:ln w="38100" cap="flat" cmpd="sng">
              <a:solidFill>
                <a:srgbClr val="FF0000"/>
              </a:solidFill>
              <a:prstDash val="solid"/>
              <a:miter/>
              <a:headEnd type="none" w="med" len="med"/>
              <a:tailEnd type="triangle" w="med" len="med"/>
            </a:ln>
          </p:spPr>
        </p:sp>
      </p:grpSp>
      <p:grpSp>
        <p:nvGrpSpPr>
          <p:cNvPr id="3" name="Group 14"/>
          <p:cNvGrpSpPr/>
          <p:nvPr/>
        </p:nvGrpSpPr>
        <p:grpSpPr>
          <a:xfrm>
            <a:off x="5148263" y="4365625"/>
            <a:ext cx="863600" cy="287338"/>
            <a:chOff x="1746" y="2795"/>
            <a:chExt cx="2268" cy="318"/>
          </a:xfrm>
        </p:grpSpPr>
        <p:sp>
          <p:nvSpPr>
            <p:cNvPr id="9228" name="Line 15"/>
            <p:cNvSpPr/>
            <p:nvPr/>
          </p:nvSpPr>
          <p:spPr>
            <a:xfrm>
              <a:off x="1746" y="2795"/>
              <a:ext cx="0" cy="318"/>
            </a:xfrm>
            <a:prstGeom prst="line">
              <a:avLst/>
            </a:prstGeom>
            <a:ln w="38100" cap="flat" cmpd="sng">
              <a:solidFill>
                <a:srgbClr val="FF0000"/>
              </a:solidFill>
              <a:prstDash val="solid"/>
              <a:miter/>
              <a:headEnd type="none" w="med" len="med"/>
              <a:tailEnd type="none" w="med" len="med"/>
            </a:ln>
          </p:spPr>
        </p:sp>
        <p:sp>
          <p:nvSpPr>
            <p:cNvPr id="9229" name="Line 16"/>
            <p:cNvSpPr/>
            <p:nvPr/>
          </p:nvSpPr>
          <p:spPr>
            <a:xfrm>
              <a:off x="1746" y="3097"/>
              <a:ext cx="2268" cy="0"/>
            </a:xfrm>
            <a:prstGeom prst="line">
              <a:avLst/>
            </a:prstGeom>
            <a:ln w="38100" cap="flat" cmpd="sng">
              <a:solidFill>
                <a:srgbClr val="FF0000"/>
              </a:solidFill>
              <a:prstDash val="solid"/>
              <a:miter/>
              <a:headEnd type="none" w="med" len="med"/>
              <a:tailEnd type="none" w="med" len="med"/>
            </a:ln>
          </p:spPr>
        </p:sp>
        <p:sp>
          <p:nvSpPr>
            <p:cNvPr id="9230" name="Line 17"/>
            <p:cNvSpPr/>
            <p:nvPr/>
          </p:nvSpPr>
          <p:spPr>
            <a:xfrm flipV="1">
              <a:off x="4014" y="2840"/>
              <a:ext cx="0" cy="273"/>
            </a:xfrm>
            <a:prstGeom prst="line">
              <a:avLst/>
            </a:prstGeom>
            <a:ln w="38100" cap="flat" cmpd="sng">
              <a:solidFill>
                <a:srgbClr val="FF0000"/>
              </a:solidFill>
              <a:prstDash val="solid"/>
              <a:miter/>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171">
                                            <p:txEl>
                                              <p:charRg st="0" end="5"/>
                                            </p:txEl>
                                          </p:spTgt>
                                        </p:tgtEl>
                                        <p:attrNameLst>
                                          <p:attrName>style.visibility</p:attrName>
                                        </p:attrNameLst>
                                      </p:cBhvr>
                                      <p:to>
                                        <p:strVal val="visible"/>
                                      </p:to>
                                    </p:set>
                                    <p:animEffect transition="in" filter="barn(outVertical)">
                                      <p:cBhvr>
                                        <p:cTn id="7" dur="500"/>
                                        <p:tgtEl>
                                          <p:spTgt spid="7171">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1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1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173"/>
                                        </p:tgtEl>
                                        <p:attrNameLst>
                                          <p:attrName>style.visibility</p:attrName>
                                        </p:attrNameLst>
                                      </p:cBhvr>
                                      <p:to>
                                        <p:strVal val="visible"/>
                                      </p:to>
                                    </p:set>
                                    <p:animEffect transition="in" filter="wipe(left)">
                                      <p:cBhvr>
                                        <p:cTn id="20" dur="500"/>
                                        <p:tgtEl>
                                          <p:spTgt spid="71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172"/>
                                        </p:tgtEl>
                                        <p:attrNameLst>
                                          <p:attrName>style.visibility</p:attrName>
                                        </p:attrNameLst>
                                      </p:cBhvr>
                                      <p:to>
                                        <p:strVal val="visible"/>
                                      </p:to>
                                    </p:set>
                                    <p:animEffect transition="in" filter="wipe(left)">
                                      <p:cBhvr>
                                        <p:cTn id="25" dur="500"/>
                                        <p:tgtEl>
                                          <p:spTgt spid="717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7175"/>
                                        </p:tgtEl>
                                        <p:attrNameLst>
                                          <p:attrName>style.visibility</p:attrName>
                                        </p:attrNameLst>
                                      </p:cBhvr>
                                      <p:to>
                                        <p:strVal val="visible"/>
                                      </p:to>
                                    </p:set>
                                    <p:anim calcmode="lin" valueType="num">
                                      <p:cBhvr additive="base">
                                        <p:cTn id="30" dur="500" fill="hold"/>
                                        <p:tgtEl>
                                          <p:spTgt spid="7175"/>
                                        </p:tgtEl>
                                        <p:attrNameLst>
                                          <p:attrName>ppt_x</p:attrName>
                                        </p:attrNameLst>
                                      </p:cBhvr>
                                      <p:tavLst>
                                        <p:tav tm="0">
                                          <p:val>
                                            <p:strVal val="#ppt_x"/>
                                          </p:val>
                                        </p:tav>
                                        <p:tav tm="100000">
                                          <p:val>
                                            <p:strVal val="#ppt_x"/>
                                          </p:val>
                                        </p:tav>
                                      </p:tavLst>
                                    </p:anim>
                                    <p:anim calcmode="lin" valueType="num">
                                      <p:cBhvr additive="base">
                                        <p:cTn id="31" dur="500" fill="hold"/>
                                        <p:tgtEl>
                                          <p:spTgt spid="7175"/>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2"/>
                                        </p:tgtEl>
                                      </p:cBhvr>
                                    </p:animEffect>
                                    <p:animScale>
                                      <p:cBhvr>
                                        <p:cTn id="36" dur="250" autoRev="1" fill="hold"/>
                                        <p:tgtEl>
                                          <p:spTgt spid="2"/>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nodeType="clickEffect">
                                  <p:stCondLst>
                                    <p:cond delay="0"/>
                                  </p:stCondLst>
                                  <p:childTnLst>
                                    <p:animEffect transition="out" filter="fade">
                                      <p:cBhvr>
                                        <p:cTn id="40" dur="500" tmFilter="0, 0; .2, .5; .8, .5; 1, 0"/>
                                        <p:tgtEl>
                                          <p:spTgt spid="3"/>
                                        </p:tgtEl>
                                      </p:cBhvr>
                                    </p:animEffect>
                                    <p:animScale>
                                      <p:cBhvr>
                                        <p:cTn id="4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172" grpId="0" animBg="1"/>
      <p:bldP spid="7173" grpId="0" animBg="1"/>
      <p:bldP spid="7174" grpId="0" animBg="1"/>
      <p:bldP spid="71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4" name="Object 2"/>
          <p:cNvGraphicFramePr/>
          <p:nvPr/>
        </p:nvGraphicFramePr>
        <p:xfrm>
          <a:off x="381000" y="762000"/>
          <a:ext cx="8245475" cy="4648200"/>
        </p:xfrm>
        <a:graphic>
          <a:graphicData uri="http://schemas.openxmlformats.org/presentationml/2006/ole">
            <mc:AlternateContent xmlns:mc="http://schemas.openxmlformats.org/markup-compatibility/2006">
              <mc:Choice xmlns:v="urn:schemas-microsoft-com:vml" Requires="v">
                <p:oleObj spid="_x0000_s3081" name="" r:id="rId1" imgW="6172200" imgH="3238500" progId="Word.Picture.8">
                  <p:embed/>
                </p:oleObj>
              </mc:Choice>
              <mc:Fallback>
                <p:oleObj name="" r:id="rId1" imgW="6172200" imgH="3238500" progId="Word.Picture.8">
                  <p:embed/>
                  <p:pic>
                    <p:nvPicPr>
                      <p:cNvPr id="0" name="图片 3080"/>
                      <p:cNvPicPr/>
                      <p:nvPr/>
                    </p:nvPicPr>
                    <p:blipFill>
                      <a:blip r:embed="rId2"/>
                      <a:stretch>
                        <a:fillRect/>
                      </a:stretch>
                    </p:blipFill>
                    <p:spPr>
                      <a:xfrm>
                        <a:off x="381000" y="762000"/>
                        <a:ext cx="8245475" cy="4648200"/>
                      </a:xfrm>
                      <a:prstGeom prst="rect">
                        <a:avLst/>
                      </a:prstGeom>
                      <a:noFill/>
                      <a:ln w="38100">
                        <a:noFill/>
                        <a:miter/>
                      </a:ln>
                    </p:spPr>
                  </p:pic>
                </p:oleObj>
              </mc:Fallback>
            </mc:AlternateContent>
          </a:graphicData>
        </a:graphic>
      </p:graphicFrame>
      <p:sp>
        <p:nvSpPr>
          <p:cNvPr id="8195" name="Text Box 3"/>
          <p:cNvSpPr txBox="1"/>
          <p:nvPr/>
        </p:nvSpPr>
        <p:spPr>
          <a:xfrm>
            <a:off x="762000" y="228600"/>
            <a:ext cx="7543800" cy="457200"/>
          </a:xfrm>
          <a:prstGeom prst="rect">
            <a:avLst/>
          </a:prstGeom>
          <a:noFill/>
          <a:ln w="9525">
            <a:noFill/>
          </a:ln>
        </p:spPr>
        <p:txBody>
          <a:bodyPr>
            <a:spAutoFit/>
          </a:bodyPr>
          <a:p>
            <a:pPr algn="ctr">
              <a:spcBef>
                <a:spcPct val="50000"/>
              </a:spcBef>
            </a:pPr>
            <a:r>
              <a:rPr lang="zh-CN" altLang="en-US" sz="2400" b="1" i="1" dirty="0">
                <a:solidFill>
                  <a:schemeClr val="tx2"/>
                </a:solidFill>
                <a:latin typeface="Times New Roman" panose="02020603050405020304" pitchFamily="18" charset="0"/>
              </a:rPr>
              <a:t>非缓冲级联</a:t>
            </a:r>
            <a:endParaRPr lang="zh-CN" altLang="en-US" sz="2400" b="1" i="1" dirty="0">
              <a:solidFill>
                <a:schemeClr val="tx2"/>
              </a:solidFill>
              <a:latin typeface="Times New Roman" panose="02020603050405020304" pitchFamily="18" charset="0"/>
            </a:endParaRPr>
          </a:p>
        </p:txBody>
      </p:sp>
      <p:sp>
        <p:nvSpPr>
          <p:cNvPr id="8196" name="AutoShape 4"/>
          <p:cNvSpPr/>
          <p:nvPr/>
        </p:nvSpPr>
        <p:spPr>
          <a:xfrm>
            <a:off x="0" y="5257800"/>
            <a:ext cx="1295400" cy="914400"/>
          </a:xfrm>
          <a:prstGeom prst="wedgeRoundRectCallout">
            <a:avLst>
              <a:gd name="adj1" fmla="val 9806"/>
              <a:gd name="adj2" fmla="val -153819"/>
              <a:gd name="adj3" fmla="val 16667"/>
            </a:avLst>
          </a:prstGeom>
          <a:solidFill>
            <a:schemeClr val="accent1"/>
          </a:solidFill>
          <a:ln w="9525" cap="flat" cmpd="sng">
            <a:solidFill>
              <a:schemeClr val="tx1"/>
            </a:solidFill>
            <a:prstDash val="solid"/>
            <a:miter/>
            <a:headEnd type="none" w="med" len="med"/>
            <a:tailEnd type="none" w="med" len="med"/>
          </a:ln>
        </p:spPr>
        <p:txBody>
          <a:bodyPr lIns="0" tIns="0" rIns="0" bIns="0"/>
          <a:p>
            <a:pPr algn="ctr"/>
            <a:r>
              <a:rPr lang="zh-CN" altLang="en-US" sz="2400" dirty="0">
                <a:latin typeface="Tahoma" panose="020B0604030504040204" pitchFamily="34" charset="0"/>
              </a:rPr>
              <a:t>接地</a:t>
            </a:r>
            <a:endParaRPr lang="zh-CN" altLang="en-US" sz="2400" dirty="0">
              <a:latin typeface="Tahoma" panose="020B0604030504040204" pitchFamily="34" charset="0"/>
            </a:endParaRPr>
          </a:p>
          <a:p>
            <a:pPr algn="ctr"/>
            <a:r>
              <a:rPr lang="zh-CN" altLang="en-US" sz="2400" dirty="0">
                <a:latin typeface="Tahoma" panose="020B0604030504040204" pitchFamily="34" charset="0"/>
              </a:rPr>
              <a:t>（从片）</a:t>
            </a:r>
            <a:endParaRPr lang="zh-CN" altLang="en-US" sz="2400" dirty="0">
              <a:latin typeface="Tahoma" panose="020B0604030504040204" pitchFamily="34" charset="0"/>
            </a:endParaRPr>
          </a:p>
        </p:txBody>
      </p:sp>
      <p:sp>
        <p:nvSpPr>
          <p:cNvPr id="8197" name="AutoShape 5"/>
          <p:cNvSpPr/>
          <p:nvPr/>
        </p:nvSpPr>
        <p:spPr>
          <a:xfrm>
            <a:off x="2667000" y="5257800"/>
            <a:ext cx="1219200" cy="914400"/>
          </a:xfrm>
          <a:prstGeom prst="wedgeRoundRectCallout">
            <a:avLst>
              <a:gd name="adj1" fmla="val 44792"/>
              <a:gd name="adj2" fmla="val -153819"/>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dirty="0">
                <a:latin typeface="Tahoma" panose="020B0604030504040204" pitchFamily="34" charset="0"/>
              </a:rPr>
              <a:t>接地（从片）</a:t>
            </a:r>
            <a:endParaRPr lang="zh-CN" altLang="en-US" sz="2400" dirty="0">
              <a:latin typeface="Tahoma" panose="020B0604030504040204" pitchFamily="34" charset="0"/>
            </a:endParaRPr>
          </a:p>
        </p:txBody>
      </p:sp>
      <p:sp>
        <p:nvSpPr>
          <p:cNvPr id="8198" name="AutoShape 6"/>
          <p:cNvSpPr/>
          <p:nvPr/>
        </p:nvSpPr>
        <p:spPr>
          <a:xfrm>
            <a:off x="5029200" y="5943600"/>
            <a:ext cx="1295400" cy="914400"/>
          </a:xfrm>
          <a:prstGeom prst="wedgeRoundRectCallout">
            <a:avLst>
              <a:gd name="adj1" fmla="val 68259"/>
              <a:gd name="adj2" fmla="val -231944"/>
              <a:gd name="adj3" fmla="val 16667"/>
            </a:avLst>
          </a:prstGeom>
          <a:solidFill>
            <a:schemeClr val="accent1"/>
          </a:solidFill>
          <a:ln w="9525" cap="flat" cmpd="sng">
            <a:solidFill>
              <a:schemeClr val="tx1"/>
            </a:solidFill>
            <a:prstDash val="solid"/>
            <a:miter/>
            <a:headEnd type="none" w="med" len="med"/>
            <a:tailEnd type="none" w="med" len="med"/>
          </a:ln>
        </p:spPr>
        <p:txBody>
          <a:bodyPr lIns="0" tIns="0" rIns="0" bIns="0"/>
          <a:p>
            <a:pPr algn="ctr"/>
            <a:r>
              <a:rPr lang="zh-CN" altLang="en-US" sz="2400" dirty="0">
                <a:latin typeface="Tahoma" panose="020B0604030504040204" pitchFamily="34" charset="0"/>
              </a:rPr>
              <a:t>接＋</a:t>
            </a:r>
            <a:r>
              <a:rPr lang="en-US" altLang="zh-CN" sz="2400" dirty="0">
                <a:latin typeface="Tahoma" panose="020B0604030504040204" pitchFamily="34" charset="0"/>
              </a:rPr>
              <a:t>5V</a:t>
            </a:r>
            <a:endParaRPr lang="en-US" altLang="zh-CN" sz="2400" dirty="0">
              <a:latin typeface="Tahoma" panose="020B0604030504040204" pitchFamily="34" charset="0"/>
            </a:endParaRPr>
          </a:p>
          <a:p>
            <a:pPr algn="ctr"/>
            <a:r>
              <a:rPr lang="zh-CN" altLang="en-US" sz="2400" dirty="0">
                <a:latin typeface="Tahoma" panose="020B0604030504040204" pitchFamily="34" charset="0"/>
              </a:rPr>
              <a:t>（主片）</a:t>
            </a:r>
            <a:endParaRPr lang="zh-CN" altLang="en-US" sz="2400" dirty="0">
              <a:latin typeface="Tahoma" panose="020B0604030504040204" pitchFamily="34" charset="0"/>
            </a:endParaRPr>
          </a:p>
        </p:txBody>
      </p:sp>
      <p:cxnSp>
        <p:nvCxnSpPr>
          <p:cNvPr id="8" name="直接连接符 7"/>
          <p:cNvCxnSpPr/>
          <p:nvPr/>
        </p:nvCxnSpPr>
        <p:spPr>
          <a:xfrm>
            <a:off x="5508625" y="3429000"/>
            <a:ext cx="6477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56325" y="3429000"/>
            <a:ext cx="0" cy="15128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56325" y="4941888"/>
            <a:ext cx="10080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164388" y="4437063"/>
            <a:ext cx="0" cy="504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627313" y="3357563"/>
            <a:ext cx="6492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203575" y="3357563"/>
            <a:ext cx="73025" cy="1727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03575" y="5084763"/>
            <a:ext cx="41767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7308850" y="4437063"/>
            <a:ext cx="71438" cy="6477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172450" y="1844675"/>
            <a:ext cx="0" cy="13684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195">
                                            <p:txEl>
                                              <p:charRg st="0" end="6"/>
                                            </p:txEl>
                                          </p:spTgt>
                                        </p:tgtEl>
                                        <p:attrNameLst>
                                          <p:attrName>style.visibility</p:attrName>
                                        </p:attrNameLst>
                                      </p:cBhvr>
                                      <p:to>
                                        <p:strVal val="visible"/>
                                      </p:to>
                                    </p:set>
                                    <p:animEffect transition="in" filter="barn(outVertical)">
                                      <p:cBhvr>
                                        <p:cTn id="7" dur="500"/>
                                        <p:tgtEl>
                                          <p:spTgt spid="8195">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81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dissolve">
                                      <p:cBhvr>
                                        <p:cTn id="16" dur="500"/>
                                        <p:tgtEl>
                                          <p:spTgt spid="819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1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196"/>
                                        </p:tgtEl>
                                        <p:attrNameLst>
                                          <p:attrName>style.visibility</p:attrName>
                                        </p:attrNameLst>
                                      </p:cBhvr>
                                      <p:to>
                                        <p:strVal val="visible"/>
                                      </p:to>
                                    </p:set>
                                    <p:animEffect transition="in" filter="wipe(left)">
                                      <p:cBhvr>
                                        <p:cTn id="25" dur="500"/>
                                        <p:tgtEl>
                                          <p:spTgt spid="819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checkerboard(across)">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8196" grpId="0" animBg="1"/>
      <p:bldP spid="8197" grpId="0" animBg="1"/>
      <p:bldP spid="819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Text Box 3"/>
          <p:cNvSpPr txBox="1"/>
          <p:nvPr/>
        </p:nvSpPr>
        <p:spPr>
          <a:xfrm>
            <a:off x="914400" y="228600"/>
            <a:ext cx="6553200" cy="584200"/>
          </a:xfrm>
          <a:prstGeom prst="rect">
            <a:avLst/>
          </a:prstGeom>
          <a:noFill/>
          <a:ln w="9525">
            <a:noFill/>
          </a:ln>
        </p:spPr>
        <p:txBody>
          <a:bodyPr>
            <a:spAutoFit/>
          </a:bodyPr>
          <a:p>
            <a:pPr>
              <a:spcBef>
                <a:spcPct val="50000"/>
              </a:spcBef>
            </a:pPr>
            <a:r>
              <a:rPr lang="en-US" altLang="zh-CN" sz="3200" b="1" dirty="0">
                <a:solidFill>
                  <a:srgbClr val="66FFFF"/>
                </a:solidFill>
                <a:latin typeface="Times New Roman" panose="02020603050405020304" pitchFamily="18" charset="0"/>
              </a:rPr>
              <a:t>7.6.3   8259A</a:t>
            </a:r>
            <a:r>
              <a:rPr lang="zh-CN" altLang="en-US" sz="3200" b="1" dirty="0">
                <a:solidFill>
                  <a:srgbClr val="66FFFF"/>
                </a:solidFill>
                <a:latin typeface="Times New Roman" panose="02020603050405020304" pitchFamily="18" charset="0"/>
              </a:rPr>
              <a:t>的工作方式</a:t>
            </a:r>
            <a:endParaRPr lang="zh-CN" altLang="en-US" sz="3200" b="1" dirty="0">
              <a:solidFill>
                <a:srgbClr val="66FFFF"/>
              </a:solidFill>
              <a:latin typeface="Times New Roman" panose="02020603050405020304" pitchFamily="18" charset="0"/>
            </a:endParaRPr>
          </a:p>
        </p:txBody>
      </p:sp>
      <p:sp>
        <p:nvSpPr>
          <p:cNvPr id="58371" name="文本框 3"/>
          <p:cNvSpPr txBox="1"/>
          <p:nvPr/>
        </p:nvSpPr>
        <p:spPr>
          <a:xfrm>
            <a:off x="539750" y="1196975"/>
            <a:ext cx="8424863" cy="522288"/>
          </a:xfrm>
          <a:prstGeom prst="rect">
            <a:avLst/>
          </a:prstGeom>
          <a:noFill/>
          <a:ln w="9525">
            <a:noFill/>
          </a:ln>
        </p:spPr>
        <p:txBody>
          <a:bodyPr>
            <a:spAutoFit/>
          </a:bodyPr>
          <a:p>
            <a:r>
              <a:rPr lang="zh-CN" altLang="en-US" sz="2800" dirty="0">
                <a:latin typeface="Arial" panose="020B0604020202020204" pitchFamily="34" charset="0"/>
              </a:rPr>
              <a:t>两种中断触发方式：</a:t>
            </a:r>
            <a:r>
              <a:rPr lang="zh-CN" altLang="en-US" sz="2800" b="1" u="sng" dirty="0">
                <a:solidFill>
                  <a:srgbClr val="FFFF00"/>
                </a:solidFill>
                <a:latin typeface="Arial" panose="020B0604020202020204" pitchFamily="34" charset="0"/>
              </a:rPr>
              <a:t>电平触发方式</a:t>
            </a:r>
            <a:r>
              <a:rPr lang="zh-CN" altLang="en-US" sz="2800" dirty="0">
                <a:latin typeface="Arial" panose="020B0604020202020204" pitchFamily="34" charset="0"/>
              </a:rPr>
              <a:t>和</a:t>
            </a:r>
            <a:r>
              <a:rPr lang="zh-CN" altLang="en-US" sz="2800" b="1" u="sng" dirty="0">
                <a:solidFill>
                  <a:srgbClr val="FFFF00"/>
                </a:solidFill>
                <a:latin typeface="Arial" panose="020B0604020202020204" pitchFamily="34" charset="0"/>
              </a:rPr>
              <a:t>边沿触发方式</a:t>
            </a:r>
            <a:endParaRPr lang="zh-CN" altLang="en-US" sz="2800" b="1" u="sng" dirty="0">
              <a:solidFill>
                <a:srgbClr val="FFFF00"/>
              </a:solidFill>
              <a:latin typeface="Arial" panose="020B0604020202020204" pitchFamily="34" charset="0"/>
            </a:endParaRPr>
          </a:p>
        </p:txBody>
      </p:sp>
      <p:sp>
        <p:nvSpPr>
          <p:cNvPr id="58372" name="文本框 2"/>
          <p:cNvSpPr txBox="1"/>
          <p:nvPr/>
        </p:nvSpPr>
        <p:spPr>
          <a:xfrm>
            <a:off x="684213" y="2133600"/>
            <a:ext cx="7775575" cy="3416300"/>
          </a:xfrm>
          <a:prstGeom prst="rect">
            <a:avLst/>
          </a:prstGeom>
          <a:noFill/>
          <a:ln w="9525">
            <a:noFill/>
          </a:ln>
        </p:spPr>
        <p:txBody>
          <a:bodyPr>
            <a:spAutoFit/>
          </a:bodyPr>
          <a:p>
            <a:r>
              <a:rPr lang="zh-CN" altLang="en-US" sz="2400" b="1" i="1" u="sng" dirty="0">
                <a:solidFill>
                  <a:srgbClr val="FFFF00"/>
                </a:solidFill>
                <a:latin typeface="Arial" panose="020B0604020202020204" pitchFamily="34" charset="0"/>
              </a:rPr>
              <a:t>电平触发方式：</a:t>
            </a:r>
            <a:r>
              <a:rPr lang="zh-CN" altLang="en-US" sz="2400" dirty="0">
                <a:latin typeface="Arial" panose="020B0604020202020204" pitchFamily="34" charset="0"/>
              </a:rPr>
              <a:t>从</a:t>
            </a:r>
            <a:r>
              <a:rPr lang="en-US" altLang="zh-CN" sz="2400" dirty="0">
                <a:latin typeface="Arial" panose="020B0604020202020204" pitchFamily="34" charset="0"/>
              </a:rPr>
              <a:t>IR0-IR7</a:t>
            </a:r>
            <a:r>
              <a:rPr lang="zh-CN" altLang="en-US" sz="2400" dirty="0">
                <a:latin typeface="Arial" panose="020B0604020202020204" pitchFamily="34" charset="0"/>
              </a:rPr>
              <a:t>输入的有效信号为高电平，且保持有效至响应它的第一个信号的前沿。在</a:t>
            </a:r>
            <a:r>
              <a:rPr lang="en-US" altLang="zh-CN" sz="2400" dirty="0">
                <a:latin typeface="Arial" panose="020B0604020202020204" pitchFamily="34" charset="0"/>
              </a:rPr>
              <a:t>ISR </a:t>
            </a:r>
            <a:r>
              <a:rPr lang="zh-CN" altLang="en-US" sz="2400" dirty="0">
                <a:latin typeface="Arial" panose="020B0604020202020204" pitchFamily="34" charset="0"/>
              </a:rPr>
              <a:t>某一位被复位时，将相应的</a:t>
            </a:r>
            <a:r>
              <a:rPr lang="en-US" altLang="zh-CN" sz="2400" dirty="0">
                <a:latin typeface="Arial" panose="020B0604020202020204" pitchFamily="34" charset="0"/>
              </a:rPr>
              <a:t>IR</a:t>
            </a:r>
            <a:r>
              <a:rPr lang="en-US" altLang="zh-CN" sz="2400" baseline="-25000" dirty="0">
                <a:latin typeface="Arial" panose="020B0604020202020204" pitchFamily="34" charset="0"/>
              </a:rPr>
              <a:t>i</a:t>
            </a:r>
            <a:r>
              <a:rPr lang="zh-CN" altLang="en-US" sz="2400" dirty="0">
                <a:latin typeface="Arial" panose="020B0604020202020204" pitchFamily="34" charset="0"/>
              </a:rPr>
              <a:t>信号置为无效。</a:t>
            </a:r>
            <a:endParaRPr lang="en-US" altLang="zh-CN" sz="2400" dirty="0">
              <a:latin typeface="Arial" panose="020B0604020202020204" pitchFamily="34" charset="0"/>
            </a:endParaRPr>
          </a:p>
          <a:p>
            <a:endParaRPr lang="en-US" altLang="zh-CN" sz="2400" dirty="0">
              <a:latin typeface="Arial" panose="020B0604020202020204" pitchFamily="34" charset="0"/>
            </a:endParaRPr>
          </a:p>
          <a:p>
            <a:r>
              <a:rPr lang="zh-CN" altLang="en-US" sz="2400" dirty="0">
                <a:latin typeface="Arial" panose="020B0604020202020204" pitchFamily="34" charset="0"/>
              </a:rPr>
              <a:t>注意：若通过一个</a:t>
            </a:r>
            <a:r>
              <a:rPr lang="en-US" altLang="zh-CN" sz="2400" dirty="0">
                <a:latin typeface="Arial" panose="020B0604020202020204" pitchFamily="34" charset="0"/>
              </a:rPr>
              <a:t>IR</a:t>
            </a:r>
            <a:r>
              <a:rPr lang="en-US" altLang="zh-CN" sz="2400" baseline="-25000" dirty="0">
                <a:latin typeface="Arial" panose="020B0604020202020204" pitchFamily="34" charset="0"/>
              </a:rPr>
              <a:t>i</a:t>
            </a:r>
            <a:r>
              <a:rPr lang="zh-CN" altLang="en-US" sz="2400" dirty="0">
                <a:latin typeface="Arial" panose="020B0604020202020204" pitchFamily="34" charset="0"/>
              </a:rPr>
              <a:t>端引入多个中断请求，由软件进行排队，当这个</a:t>
            </a:r>
            <a:r>
              <a:rPr lang="en-US" altLang="zh-CN" sz="2400" dirty="0">
                <a:latin typeface="Arial" panose="020B0604020202020204" pitchFamily="34" charset="0"/>
              </a:rPr>
              <a:t>IR</a:t>
            </a:r>
            <a:r>
              <a:rPr lang="en-US" altLang="zh-CN" sz="2400" baseline="-25000" dirty="0">
                <a:latin typeface="Arial" panose="020B0604020202020204" pitchFamily="34" charset="0"/>
              </a:rPr>
              <a:t>i</a:t>
            </a:r>
            <a:r>
              <a:rPr lang="zh-CN" altLang="en-US" sz="2400" dirty="0">
                <a:latin typeface="Arial" panose="020B0604020202020204" pitchFamily="34" charset="0"/>
              </a:rPr>
              <a:t>端上一个中断请求的有效期间内，另一个中断请求又产生时，将有可能丢失第二个中断请求信号，因此使用时注意不允许中断请求的电平信号持续时间过长。</a:t>
            </a:r>
            <a:endParaRPr lang="zh-CN" altLang="en-US" sz="2400" dirty="0">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文本框 1"/>
          <p:cNvSpPr txBox="1"/>
          <p:nvPr/>
        </p:nvSpPr>
        <p:spPr>
          <a:xfrm>
            <a:off x="971550" y="260350"/>
            <a:ext cx="7632700" cy="2308225"/>
          </a:xfrm>
          <a:prstGeom prst="rect">
            <a:avLst/>
          </a:prstGeom>
          <a:noFill/>
          <a:ln w="9525">
            <a:noFill/>
          </a:ln>
        </p:spPr>
        <p:txBody>
          <a:bodyPr>
            <a:spAutoFit/>
          </a:bodyPr>
          <a:p>
            <a:r>
              <a:rPr lang="zh-CN" altLang="en-US" sz="2400" b="1" i="1" u="sng" dirty="0">
                <a:solidFill>
                  <a:srgbClr val="FFFF00"/>
                </a:solidFill>
                <a:latin typeface="Arial" panose="020B0604020202020204" pitchFamily="34" charset="0"/>
              </a:rPr>
              <a:t>边沿触发方式</a:t>
            </a:r>
            <a:r>
              <a:rPr lang="zh-CN" altLang="en-US" sz="2400" dirty="0">
                <a:latin typeface="Arial" panose="020B0604020202020204" pitchFamily="34" charset="0"/>
              </a:rPr>
              <a:t>：当</a:t>
            </a:r>
            <a:r>
              <a:rPr lang="en-US" altLang="zh-CN" sz="2400" dirty="0">
                <a:latin typeface="Arial" panose="020B0604020202020204" pitchFamily="34" charset="0"/>
              </a:rPr>
              <a:t>IR</a:t>
            </a:r>
            <a:r>
              <a:rPr lang="en-US" altLang="zh-CN" sz="2400" baseline="-25000" dirty="0">
                <a:latin typeface="Arial" panose="020B0604020202020204" pitchFamily="34" charset="0"/>
              </a:rPr>
              <a:t>i</a:t>
            </a:r>
            <a:r>
              <a:rPr lang="zh-CN" altLang="en-US" sz="2400" dirty="0">
                <a:latin typeface="Arial" panose="020B0604020202020204" pitchFamily="34" charset="0"/>
              </a:rPr>
              <a:t>端出现从低电平到高电平的正向跳变时，表示中断请求有效，正好用负脉冲的后沿来实现。</a:t>
            </a:r>
            <a:endParaRPr lang="en-US" altLang="zh-CN" sz="2400" dirty="0">
              <a:latin typeface="Arial" panose="020B0604020202020204" pitchFamily="34" charset="0"/>
            </a:endParaRPr>
          </a:p>
          <a:p>
            <a:endParaRPr lang="en-US" altLang="zh-CN" sz="2400" dirty="0">
              <a:latin typeface="Arial" panose="020B0604020202020204" pitchFamily="34" charset="0"/>
            </a:endParaRPr>
          </a:p>
          <a:p>
            <a:r>
              <a:rPr lang="zh-CN" altLang="en-US" sz="2400" dirty="0">
                <a:latin typeface="Arial" panose="020B0604020202020204" pitchFamily="34" charset="0"/>
              </a:rPr>
              <a:t>注意：这种方式要求响应某中断请求的第一个信号有效前不要出现下一个中断请求，否则有可能丢失前面一个中断请求。</a:t>
            </a:r>
            <a:endParaRPr lang="zh-CN" altLang="en-US" dirty="0">
              <a:latin typeface="Arial" panose="020B0604020202020204" pitchFamily="34" charset="0"/>
            </a:endParaRPr>
          </a:p>
        </p:txBody>
      </p:sp>
      <p:sp>
        <p:nvSpPr>
          <p:cNvPr id="59395" name="文本框 2"/>
          <p:cNvSpPr txBox="1"/>
          <p:nvPr/>
        </p:nvSpPr>
        <p:spPr>
          <a:xfrm>
            <a:off x="971550" y="2636838"/>
            <a:ext cx="7777163" cy="1938337"/>
          </a:xfrm>
          <a:prstGeom prst="rect">
            <a:avLst/>
          </a:prstGeom>
          <a:noFill/>
          <a:ln w="9525">
            <a:noFill/>
          </a:ln>
        </p:spPr>
        <p:txBody>
          <a:bodyPr>
            <a:spAutoFit/>
          </a:bodyPr>
          <a:p>
            <a:r>
              <a:rPr lang="zh-CN" altLang="en-US" sz="2400" dirty="0">
                <a:latin typeface="Arial" panose="020B0604020202020204" pitchFamily="34" charset="0"/>
              </a:rPr>
              <a:t>不论哪种方式引入中断，在中断响应周期的第二个信号有效期，</a:t>
            </a:r>
            <a:r>
              <a:rPr lang="en-US" altLang="zh-CN" sz="2400" dirty="0">
                <a:latin typeface="Arial" panose="020B0604020202020204" pitchFamily="34" charset="0"/>
              </a:rPr>
              <a:t>8259A</a:t>
            </a:r>
            <a:r>
              <a:rPr lang="zh-CN" altLang="en-US" sz="2400" dirty="0">
                <a:latin typeface="Arial" panose="020B0604020202020204" pitchFamily="34" charset="0"/>
              </a:rPr>
              <a:t>将当前被响应的中断类型码</a:t>
            </a:r>
            <a:r>
              <a:rPr lang="en-US" altLang="zh-CN" sz="2400" dirty="0">
                <a:latin typeface="Arial" panose="020B0604020202020204" pitchFamily="34" charset="0"/>
              </a:rPr>
              <a:t>n</a:t>
            </a:r>
            <a:r>
              <a:rPr lang="zh-CN" altLang="en-US" sz="2400" dirty="0">
                <a:latin typeface="Arial" panose="020B0604020202020204" pitchFamily="34" charset="0"/>
              </a:rPr>
              <a:t>通过数据总线传给</a:t>
            </a:r>
            <a:r>
              <a:rPr lang="en-US" altLang="zh-CN" sz="2400" dirty="0">
                <a:latin typeface="Arial" panose="020B0604020202020204" pitchFamily="34" charset="0"/>
              </a:rPr>
              <a:t>CPU</a:t>
            </a:r>
            <a:r>
              <a:rPr lang="zh-CN" altLang="en-US" sz="2400" dirty="0">
                <a:latin typeface="Arial" panose="020B0604020202020204" pitchFamily="34" charset="0"/>
              </a:rPr>
              <a:t>。</a:t>
            </a:r>
            <a:endParaRPr lang="en-US" altLang="zh-CN" sz="2400" dirty="0">
              <a:latin typeface="Arial" panose="020B0604020202020204" pitchFamily="34" charset="0"/>
            </a:endParaRPr>
          </a:p>
          <a:p>
            <a:endParaRPr lang="en-US" altLang="zh-CN" sz="2400" dirty="0">
              <a:latin typeface="Arial" panose="020B0604020202020204" pitchFamily="34" charset="0"/>
            </a:endParaRPr>
          </a:p>
          <a:p>
            <a:r>
              <a:rPr lang="en-US" altLang="zh-CN" sz="2400" dirty="0">
                <a:latin typeface="Arial" panose="020B0604020202020204" pitchFamily="34" charset="0"/>
              </a:rPr>
              <a:t>8259A </a:t>
            </a:r>
            <a:r>
              <a:rPr lang="zh-CN" altLang="en-US" sz="2400" dirty="0">
                <a:latin typeface="Arial" panose="020B0604020202020204" pitchFamily="34" charset="0"/>
              </a:rPr>
              <a:t>中断类型码：</a:t>
            </a:r>
            <a:endParaRPr lang="zh-CN" altLang="en-US" sz="2400" dirty="0">
              <a:latin typeface="Arial" panose="020B0604020202020204" pitchFamily="34" charset="0"/>
            </a:endParaRPr>
          </a:p>
        </p:txBody>
      </p:sp>
      <p:pic>
        <p:nvPicPr>
          <p:cNvPr id="59396" name="图片 3"/>
          <p:cNvPicPr>
            <a:picLocks noChangeAspect="1"/>
          </p:cNvPicPr>
          <p:nvPr/>
        </p:nvPicPr>
        <p:blipFill>
          <a:blip r:embed="rId1"/>
          <a:stretch>
            <a:fillRect/>
          </a:stretch>
        </p:blipFill>
        <p:spPr>
          <a:xfrm>
            <a:off x="3851910" y="4077018"/>
            <a:ext cx="8264525" cy="2516187"/>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7346" name="Rectangle 3"/>
          <p:cNvSpPr>
            <a:spLocks noGrp="1" noRot="1" noChangeArrowheads="1"/>
          </p:cNvSpPr>
          <p:nvPr>
            <p:ph idx="1"/>
          </p:nvPr>
        </p:nvSpPr>
        <p:spPr>
          <a:xfrm>
            <a:off x="468313" y="1412875"/>
            <a:ext cx="8278813" cy="15843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FF0000"/>
                </a:solidFill>
                <a:effectLst/>
                <a:uLnTx/>
                <a:uFillTx/>
                <a:latin typeface="+mj-ea"/>
                <a:ea typeface="+mj-ea"/>
                <a:cs typeface="+mn-cs"/>
              </a:rPr>
              <a:t>1.</a:t>
            </a:r>
            <a:r>
              <a:rPr kumimoji="0" lang="zh-CN" altLang="en-US" sz="3200" b="1" i="0" u="none" strike="noStrike" kern="1200" cap="none" spc="0" normalizeH="0" baseline="0" noProof="0" dirty="0" smtClean="0">
                <a:ln>
                  <a:noFill/>
                </a:ln>
                <a:solidFill>
                  <a:srgbClr val="FF0000"/>
                </a:solidFill>
                <a:effectLst/>
                <a:uLnTx/>
                <a:uFillTx/>
                <a:latin typeface="+mj-ea"/>
                <a:ea typeface="+mj-ea"/>
                <a:cs typeface="+mn-cs"/>
              </a:rPr>
              <a:t>中断优先权管理方式</a:t>
            </a:r>
            <a:endParaRPr kumimoji="0" lang="en-US" altLang="zh-CN" sz="3200" b="1" i="0" u="none" strike="noStrike" kern="1200" cap="none" spc="0" normalizeH="0" baseline="0" noProof="0" dirty="0" smtClean="0">
              <a:ln>
                <a:noFill/>
              </a:ln>
              <a:solidFill>
                <a:srgbClr val="FF0000"/>
              </a:solidFill>
              <a:effectLst/>
              <a:uLnTx/>
              <a:uFillTx/>
              <a:latin typeface="+mj-ea"/>
              <a:ea typeface="+mj-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None/>
              <a:defRPr/>
            </a:pPr>
            <a:endParaRPr kumimoji="0" lang="en-US" altLang="zh-CN" sz="2400" b="1"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None/>
              <a:defRPr/>
            </a:pP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完全嵌套方式、自动循环方式、中断屏蔽方式</a:t>
            </a:r>
            <a:endParaRPr kumimoji="0" lang="en-US" altLang="zh-CN" sz="2400" b="1"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endParaRPr kumimoji="0" lang="en-US" altLang="zh-CN" sz="2400" b="1" i="0" u="none" strike="noStrike" kern="1200" cap="none" spc="0" normalizeH="0" baseline="0" noProof="0" dirty="0" smtClean="0">
              <a:ln>
                <a:noFill/>
              </a:ln>
              <a:solidFill>
                <a:srgbClr val="80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endParaRPr kumimoji="0" lang="en-US" altLang="zh-CN" sz="2400" b="1" i="0" u="none" strike="noStrike" kern="1200" cap="none" spc="0" normalizeH="0" baseline="0" noProof="0" dirty="0" smtClean="0">
              <a:ln>
                <a:noFill/>
              </a:ln>
              <a:solidFill>
                <a:srgbClr val="800000"/>
              </a:solidFill>
              <a:effectLst/>
              <a:uLnTx/>
              <a:uFillTx/>
              <a:latin typeface="+mn-lt"/>
              <a:ea typeface="+mn-ea"/>
              <a:cs typeface="+mn-cs"/>
            </a:endParaRPr>
          </a:p>
        </p:txBody>
      </p:sp>
      <p:sp>
        <p:nvSpPr>
          <p:cNvPr id="60419" name="文本框 1"/>
          <p:cNvSpPr txBox="1"/>
          <p:nvPr/>
        </p:nvSpPr>
        <p:spPr>
          <a:xfrm>
            <a:off x="395288" y="260350"/>
            <a:ext cx="8280400" cy="487363"/>
          </a:xfrm>
          <a:prstGeom prst="rect">
            <a:avLst/>
          </a:prstGeom>
          <a:noFill/>
          <a:ln w="9525">
            <a:noFill/>
          </a:ln>
        </p:spPr>
        <p:txBody>
          <a:bodyPr>
            <a:spAutoFit/>
          </a:bodyPr>
          <a:p>
            <a:pPr>
              <a:lnSpc>
                <a:spcPct val="90000"/>
              </a:lnSpc>
              <a:buFont typeface="Wingdings" panose="05000000000000000000" pitchFamily="2" charset="2"/>
            </a:pPr>
            <a:r>
              <a:rPr lang="en-US" altLang="zh-CN" sz="2800" b="1" dirty="0">
                <a:solidFill>
                  <a:srgbClr val="66FFFF"/>
                </a:solidFill>
                <a:latin typeface="Goudy Old Style" panose="02020502050305020303" pitchFamily="18" charset="0"/>
              </a:rPr>
              <a:t>7.6.4    8259A</a:t>
            </a:r>
            <a:r>
              <a:rPr lang="zh-CN" altLang="en-US" sz="2800" b="1" dirty="0">
                <a:solidFill>
                  <a:srgbClr val="66FFFF"/>
                </a:solidFill>
                <a:latin typeface="Goudy Old Style" panose="02020502050305020303" pitchFamily="18" charset="0"/>
              </a:rPr>
              <a:t>的中断优先权管理及中断结束方式</a:t>
            </a:r>
            <a:endParaRPr lang="zh-CN" altLang="en-US" sz="2800" b="1" dirty="0">
              <a:solidFill>
                <a:srgbClr val="66FFFF"/>
              </a:solidFill>
              <a:latin typeface="Goudy Old Style" panose="02020502050305020303" pitchFamily="18" charset="0"/>
            </a:endParaRPr>
          </a:p>
        </p:txBody>
      </p:sp>
      <p:sp>
        <p:nvSpPr>
          <p:cNvPr id="6" name="矩形 5"/>
          <p:cNvSpPr/>
          <p:nvPr/>
        </p:nvSpPr>
        <p:spPr>
          <a:xfrm>
            <a:off x="468313" y="3068638"/>
            <a:ext cx="7632700" cy="2308225"/>
          </a:xfrm>
          <a:prstGeom prst="rect">
            <a:avLst/>
          </a:prstGeom>
          <a:solidFill>
            <a:srgbClr val="66FFFF"/>
          </a:solidFill>
        </p:spPr>
        <p:txBody>
          <a:bodyPr>
            <a:spAutoFit/>
          </a:bodyPr>
          <a:lstStyle/>
          <a:p>
            <a:pPr marL="0" marR="0" lvl="0" indent="0" algn="l" defTabSz="914400" rtl="0" eaLnBrk="1" fontAlgn="base" latinLnBrk="0" hangingPunct="1">
              <a:lnSpc>
                <a:spcPct val="150000"/>
              </a:lnSpc>
              <a:spcBef>
                <a:spcPct val="0"/>
              </a:spcBef>
              <a:spcAft>
                <a:spcPct val="0"/>
              </a:spcAft>
              <a:buClrTx/>
              <a:buSzTx/>
              <a:buFont typeface="Wingdings 2" panose="05020102010507070707" pitchFamily="18" charset="2"/>
              <a:buNone/>
              <a:defRPr/>
            </a:pP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1</a:t>
            </a: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）完全嵌套方式（系统默认方式）</a:t>
            </a:r>
            <a:endPar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固定优先级</a:t>
            </a:r>
            <a:r>
              <a:rPr kumimoji="0" lang="en-US" altLang="zh-CN"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,IR0</a:t>
            </a:r>
            <a:r>
              <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最高</a:t>
            </a:r>
            <a:r>
              <a:rPr kumimoji="0" lang="en-US" altLang="zh-CN"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,IR7</a:t>
            </a:r>
            <a:r>
              <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最低</a:t>
            </a:r>
            <a:endPar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低级中断可被高级中断所中断</a:t>
            </a:r>
            <a:endPar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rPr>
              <a:t>不响应同级或低级中断</a:t>
            </a:r>
            <a:endParaRPr kumimoji="0" lang="zh-CN" altLang="en-US" sz="2400" b="1" i="0" u="none" strike="noStrike" kern="1200" cap="none" spc="0" normalizeH="0" baseline="0" noProof="0" dirty="0">
              <a:ln>
                <a:noFill/>
              </a:ln>
              <a:solidFill>
                <a:schemeClr val="accent6">
                  <a:lumMod val="50000"/>
                </a:schemeClr>
              </a:solidFill>
              <a:effectLst/>
              <a:uLnTx/>
              <a:uFillTx/>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2627313" y="4149725"/>
            <a:ext cx="24495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矩形 3"/>
          <p:cNvSpPr>
            <a:spLocks noChangeArrowheads="1"/>
          </p:cNvSpPr>
          <p:nvPr/>
        </p:nvSpPr>
        <p:spPr bwMode="auto">
          <a:xfrm>
            <a:off x="539750" y="260350"/>
            <a:ext cx="8135938" cy="1865313"/>
          </a:xfrm>
          <a:prstGeom prst="rect">
            <a:avLst/>
          </a:prstGeom>
          <a:solidFill>
            <a:srgbClr val="FFFFFF"/>
          </a:solidFill>
          <a:ln w="9525">
            <a:noFill/>
            <a:miter lim="800000"/>
          </a:ln>
        </p:spPr>
        <p:txBody>
          <a:bodyPr>
            <a:spAutoFit/>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mj-ea"/>
                <a:ea typeface="+mj-ea"/>
                <a:cs typeface="+mn-cs"/>
              </a:rPr>
              <a:t>2</a:t>
            </a:r>
            <a:r>
              <a:rPr kumimoji="0" lang="zh-CN" altLang="en-US" sz="3200" b="1" i="0" u="none" strike="noStrike" kern="1200" cap="none" spc="0" normalizeH="0" baseline="0" noProof="0" dirty="0">
                <a:ln>
                  <a:noFill/>
                </a:ln>
                <a:solidFill>
                  <a:srgbClr val="FF0000"/>
                </a:solidFill>
                <a:effectLst/>
                <a:uLnTx/>
                <a:uFillTx/>
                <a:latin typeface="+mj-ea"/>
                <a:ea typeface="+mj-ea"/>
                <a:cs typeface="+mn-cs"/>
              </a:rPr>
              <a:t>）自动循环方式</a:t>
            </a:r>
            <a:endParaRPr kumimoji="0" lang="en-US" altLang="zh-CN" sz="3200" b="1" i="0" u="none" strike="noStrike" kern="1200" cap="none" spc="0" normalizeH="0" baseline="0" noProof="0" dirty="0">
              <a:ln>
                <a:noFill/>
              </a:ln>
              <a:solidFill>
                <a:srgbClr val="FF0000"/>
              </a:solidFill>
              <a:effectLst/>
              <a:uLnTx/>
              <a:uFillTx/>
              <a:latin typeface="+mj-ea"/>
              <a:ea typeface="+mj-ea"/>
              <a:cs typeface="+mn-cs"/>
            </a:endParaRPr>
          </a:p>
          <a:p>
            <a:pPr marL="0" marR="0" lvl="0" indent="0" algn="l" defTabSz="914400" rtl="0" eaLnBrk="1" fontAlgn="base"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chemeClr val="bg1"/>
              </a:solidFill>
              <a:effectLst/>
              <a:uLnTx/>
              <a:uFillTx/>
              <a:latin typeface="Goudy Old Style" panose="02020502050305020303" pitchFamily="18" charset="0"/>
              <a:ea typeface="宋体" panose="02010600030101010101" pitchFamily="2" charset="-122"/>
              <a:cs typeface="+mn-cs"/>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Goudy Old Style" panose="02020502050305020303" pitchFamily="18" charset="0"/>
                <a:ea typeface="宋体" panose="02010600030101010101" pitchFamily="2" charset="-122"/>
                <a:cs typeface="+mn-cs"/>
              </a:rPr>
              <a:t>基本思想：当任何一级中断被处理完，它的优先级就被改为</a:t>
            </a:r>
            <a:r>
              <a:rPr kumimoji="0" lang="zh-CN" altLang="en-US" sz="2400" b="1" i="0" u="none" strike="noStrike" kern="1200" cap="none" spc="0" normalizeH="0" baseline="0" noProof="0" dirty="0">
                <a:ln>
                  <a:noFill/>
                </a:ln>
                <a:solidFill>
                  <a:srgbClr val="FF0000"/>
                </a:solidFill>
                <a:effectLst/>
                <a:uLnTx/>
                <a:uFillTx/>
                <a:latin typeface="Goudy Old Style" panose="02020502050305020303" pitchFamily="18" charset="0"/>
                <a:ea typeface="宋体" panose="02010600030101010101" pitchFamily="2" charset="-122"/>
                <a:cs typeface="+mn-cs"/>
              </a:rPr>
              <a:t>最低</a:t>
            </a:r>
            <a:r>
              <a:rPr kumimoji="0" lang="zh-CN" altLang="en-US" sz="2400" b="1" i="0" u="none" strike="noStrike" kern="1200" cap="none" spc="0" normalizeH="0" baseline="0" noProof="0" dirty="0">
                <a:ln>
                  <a:noFill/>
                </a:ln>
                <a:solidFill>
                  <a:schemeClr val="bg1"/>
                </a:solidFill>
                <a:effectLst/>
                <a:uLnTx/>
                <a:uFillTx/>
                <a:latin typeface="Goudy Old Style" panose="02020502050305020303" pitchFamily="18" charset="0"/>
                <a:ea typeface="宋体" panose="02010600030101010101" pitchFamily="2" charset="-122"/>
                <a:cs typeface="+mn-cs"/>
              </a:rPr>
              <a:t>，将最高级赋予原来比它低一级的请求。</a:t>
            </a:r>
            <a:endParaRPr kumimoji="0" lang="en-US" altLang="zh-CN" sz="2400" b="1" i="0" u="none" strike="noStrike" kern="1200" cap="none" spc="0" normalizeH="0" baseline="0" noProof="0" dirty="0">
              <a:ln>
                <a:noFill/>
              </a:ln>
              <a:solidFill>
                <a:schemeClr val="bg1"/>
              </a:solidFill>
              <a:effectLst/>
              <a:uLnTx/>
              <a:uFillTx/>
              <a:latin typeface="Goudy Old Style" panose="02020502050305020303" pitchFamily="18" charset="0"/>
              <a:ea typeface="宋体" panose="02010600030101010101" pitchFamily="2" charset="-122"/>
              <a:cs typeface="+mn-cs"/>
            </a:endParaRPr>
          </a:p>
          <a:p>
            <a:pPr marL="0" marR="0" lvl="0" indent="0" algn="l" defTabSz="914400" rtl="0" eaLnBrk="1" fontAlgn="base" latinLnBrk="0" hangingPunct="1">
              <a:lnSpc>
                <a:spcPct val="9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FFFFFF"/>
              </a:solidFill>
              <a:effectLst/>
              <a:uLnTx/>
              <a:uFillTx/>
              <a:latin typeface="Goudy Old Style" panose="02020502050305020303" pitchFamily="18" charset="0"/>
              <a:ea typeface="宋体" panose="02010600030101010101" pitchFamily="2" charset="-122"/>
              <a:cs typeface="+mn-cs"/>
            </a:endParaRPr>
          </a:p>
        </p:txBody>
      </p:sp>
      <p:sp>
        <p:nvSpPr>
          <p:cNvPr id="4" name="矩形 3"/>
          <p:cNvSpPr/>
          <p:nvPr/>
        </p:nvSpPr>
        <p:spPr>
          <a:xfrm>
            <a:off x="611188" y="2349500"/>
            <a:ext cx="8064500" cy="2014538"/>
          </a:xfrm>
          <a:prstGeom prst="rect">
            <a:avLst/>
          </a:prstGeom>
          <a:solidFill>
            <a:srgbClr val="FFFFFF"/>
          </a:solidFill>
        </p:spPr>
        <p:txBody>
          <a:bodyPr>
            <a:spAutoFit/>
          </a:bodyPr>
          <a:lstStyle/>
          <a:p>
            <a:pPr marL="0" marR="0" lvl="0" indent="0" algn="l" defTabSz="914400" rtl="0" eaLnBrk="1" fontAlgn="base" latinLnBrk="0" hangingPunct="1">
              <a:lnSpc>
                <a:spcPts val="3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实现自动循环的三种方法：</a:t>
            </a:r>
            <a:endParaRPr kumimoji="0" lang="en-US" altLang="zh-CN"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endParaRPr>
          </a:p>
          <a:p>
            <a:pPr marL="0" marR="0" lvl="0" indent="0" algn="l" defTabSz="914400" rtl="0" eaLnBrk="1" fontAlgn="base" latinLnBrk="0" hangingPunct="1">
              <a:lnSpc>
                <a:spcPts val="3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mj-ea"/>
                <a:ea typeface="+mj-ea"/>
                <a:cs typeface="+mn-cs"/>
              </a:rPr>
              <a:t>（</a:t>
            </a:r>
            <a:r>
              <a:rPr kumimoji="0" lang="en-US" altLang="zh-CN" sz="2400" b="1" i="0" u="none" strike="noStrike" kern="1200" cap="none" spc="0" normalizeH="0" baseline="0" noProof="0" dirty="0">
                <a:ln>
                  <a:noFill/>
                </a:ln>
                <a:solidFill>
                  <a:srgbClr val="0070C0"/>
                </a:solidFill>
                <a:effectLst/>
                <a:uLnTx/>
                <a:uFillTx/>
                <a:latin typeface="+mj-ea"/>
                <a:ea typeface="+mj-ea"/>
                <a:cs typeface="+mn-cs"/>
              </a:rPr>
              <a:t>1</a:t>
            </a:r>
            <a:r>
              <a:rPr kumimoji="0" lang="zh-CN" altLang="en-US" sz="2400" b="1" i="0" u="none" strike="noStrike" kern="1200" cap="none" spc="0" normalizeH="0" baseline="0" noProof="0" dirty="0">
                <a:ln>
                  <a:noFill/>
                </a:ln>
                <a:solidFill>
                  <a:srgbClr val="0070C0"/>
                </a:solidFill>
                <a:effectLst/>
                <a:uLnTx/>
                <a:uFillTx/>
                <a:latin typeface="+mj-ea"/>
                <a:ea typeface="+mj-ea"/>
                <a:cs typeface="+mn-cs"/>
              </a:rPr>
              <a:t>）普通</a:t>
            </a:r>
            <a:r>
              <a:rPr kumimoji="0" lang="en-US" altLang="zh-CN" sz="2400" b="1" i="0" u="none" strike="noStrike" kern="1200" cap="none" spc="0" normalizeH="0" baseline="0" noProof="0" dirty="0">
                <a:ln>
                  <a:noFill/>
                </a:ln>
                <a:solidFill>
                  <a:srgbClr val="0070C0"/>
                </a:solidFill>
                <a:effectLst/>
                <a:uLnTx/>
                <a:uFillTx/>
                <a:latin typeface="+mj-ea"/>
                <a:ea typeface="+mj-ea"/>
                <a:cs typeface="+mn-cs"/>
              </a:rPr>
              <a:t>EOI</a:t>
            </a:r>
            <a:r>
              <a:rPr kumimoji="0" lang="zh-CN" altLang="en-US" sz="2400" b="1" i="0" u="none" strike="noStrike" kern="1200" cap="none" spc="0" normalizeH="0" baseline="0" noProof="0" dirty="0">
                <a:ln>
                  <a:noFill/>
                </a:ln>
                <a:solidFill>
                  <a:srgbClr val="0070C0"/>
                </a:solidFill>
                <a:effectLst/>
                <a:uLnTx/>
                <a:uFillTx/>
                <a:latin typeface="+mj-ea"/>
                <a:ea typeface="+mj-ea"/>
                <a:cs typeface="+mn-cs"/>
              </a:rPr>
              <a:t>循环方式：</a:t>
            </a:r>
            <a:r>
              <a:rPr kumimoji="0" lang="zh-CN"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当任何一级中断被处理完，</a:t>
            </a:r>
            <a:r>
              <a:rPr kumimoji="0" lang="en-US" altLang="zh-CN"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CPU </a:t>
            </a:r>
            <a:r>
              <a:rPr kumimoji="0" lang="zh-CN"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给</a:t>
            </a:r>
            <a:r>
              <a:rPr kumimoji="0" lang="en-US" altLang="zh-CN"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8259A</a:t>
            </a:r>
            <a:r>
              <a:rPr kumimoji="0" lang="en-US"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回送普通</a:t>
            </a:r>
            <a:r>
              <a:rPr kumimoji="0" lang="en-US" altLang="zh-CN"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EOI </a:t>
            </a:r>
            <a:r>
              <a:rPr kumimoji="0" lang="en-US"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命令，将</a:t>
            </a:r>
            <a:r>
              <a:rPr kumimoji="0" lang="en-US" altLang="zh-CN"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ISR</a:t>
            </a:r>
            <a:r>
              <a:rPr kumimoji="0" lang="en-US"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中优先级最高的置</a:t>
            </a:r>
            <a:r>
              <a:rPr kumimoji="0" lang="en-US" altLang="zh-CN"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1</a:t>
            </a:r>
            <a:r>
              <a:rPr kumimoji="0" lang="en-US" altLang="en-US" sz="24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位清零，并赋予最低优先级，而将优先级最高赋予原来低一级的中断请求，其它中断请求的优先级以此类推</a:t>
            </a:r>
            <a:r>
              <a:rPr kumimoji="0" lang="en-US" altLang="en-US" sz="18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rPr>
              <a:t>。</a:t>
            </a:r>
            <a:endParaRPr kumimoji="0" lang="en-US" altLang="zh-CN" sz="1800" b="1" i="0" u="none" strike="noStrike" kern="1200" cap="none" spc="0" normalizeH="0" baseline="0" noProof="0" dirty="0">
              <a:ln>
                <a:noFill/>
              </a:ln>
              <a:solidFill>
                <a:srgbClr val="7030A0"/>
              </a:solidFill>
              <a:effectLst/>
              <a:uLnTx/>
              <a:uFillTx/>
              <a:latin typeface="Goudy Old Style" panose="02020502050305020303"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266" name="对象 3"/>
          <p:cNvGraphicFramePr>
            <a:graphicFrameLocks noChangeAspect="1"/>
          </p:cNvGraphicFramePr>
          <p:nvPr/>
        </p:nvGraphicFramePr>
        <p:xfrm>
          <a:off x="900113" y="908050"/>
          <a:ext cx="7559675" cy="5400675"/>
        </p:xfrm>
        <a:graphic>
          <a:graphicData uri="http://schemas.openxmlformats.org/presentationml/2006/ole">
            <mc:AlternateContent xmlns:mc="http://schemas.openxmlformats.org/markup-compatibility/2006">
              <mc:Choice xmlns:v="urn:schemas-microsoft-com:vml" Requires="v">
                <p:oleObj spid="_x0000_s3083" name="" r:id="rId1" imgW="5422900" imgH="3873500" progId="Word.Document.12">
                  <p:embed/>
                </p:oleObj>
              </mc:Choice>
              <mc:Fallback>
                <p:oleObj name="" r:id="rId1" imgW="5422900" imgH="3873500" progId="Word.Document.12">
                  <p:embed/>
                  <p:pic>
                    <p:nvPicPr>
                      <p:cNvPr id="0" name="图片 3082"/>
                      <p:cNvPicPr/>
                      <p:nvPr/>
                    </p:nvPicPr>
                    <p:blipFill>
                      <a:blip r:embed="rId2"/>
                      <a:stretch>
                        <a:fillRect/>
                      </a:stretch>
                    </p:blipFill>
                    <p:spPr>
                      <a:xfrm>
                        <a:off x="900113" y="908050"/>
                        <a:ext cx="7559675" cy="5400675"/>
                      </a:xfrm>
                      <a:prstGeom prst="rect">
                        <a:avLst/>
                      </a:prstGeom>
                      <a:noFill/>
                      <a:ln w="38100">
                        <a:noFill/>
                        <a:miter/>
                      </a:ln>
                    </p:spPr>
                  </p:pic>
                </p:oleObj>
              </mc:Fallback>
            </mc:AlternateContent>
          </a:graphicData>
        </a:graphic>
      </p:graphicFrame>
      <p:cxnSp>
        <p:nvCxnSpPr>
          <p:cNvPr id="4" name="直接连接符 3"/>
          <p:cNvCxnSpPr/>
          <p:nvPr/>
        </p:nvCxnSpPr>
        <p:spPr>
          <a:xfrm>
            <a:off x="6588125" y="3068638"/>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588125" y="4221163"/>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995738" y="4221163"/>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995738" y="5300663"/>
            <a:ext cx="3603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11863" y="4797425"/>
            <a:ext cx="936625"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588125" y="3357563"/>
            <a:ext cx="360363" cy="2873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2" name="直接箭头连接符 11"/>
          <p:cNvCxnSpPr>
            <a:stCxn id="10" idx="4"/>
          </p:cNvCxnSpPr>
          <p:nvPr/>
        </p:nvCxnSpPr>
        <p:spPr>
          <a:xfrm>
            <a:off x="6767513" y="3644900"/>
            <a:ext cx="36513" cy="1152525"/>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940425" y="3357563"/>
            <a:ext cx="360363" cy="287338"/>
          </a:xfrm>
          <a:prstGeom prst="ellipse">
            <a:avLst/>
          </a:prstGeom>
          <a:noFill/>
          <a:ln>
            <a:solidFill>
              <a:srgbClr val="FF92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6" name="直接箭头连接符 15"/>
          <p:cNvCxnSpPr/>
          <p:nvPr/>
        </p:nvCxnSpPr>
        <p:spPr>
          <a:xfrm>
            <a:off x="6948488" y="3068638"/>
            <a:ext cx="0" cy="1152525"/>
          </a:xfrm>
          <a:prstGeom prst="straightConnector1">
            <a:avLst/>
          </a:prstGeom>
          <a:ln w="28575">
            <a:solidFill>
              <a:srgbClr val="FF92B4"/>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356100" y="4206875"/>
            <a:ext cx="0" cy="1150938"/>
          </a:xfrm>
          <a:prstGeom prst="straightConnector1">
            <a:avLst/>
          </a:prstGeom>
          <a:ln w="28575">
            <a:solidFill>
              <a:srgbClr val="FF92B4"/>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492500" y="5876925"/>
            <a:ext cx="935038"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4067175" y="4437063"/>
            <a:ext cx="360363" cy="2873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1" name="直接箭头连接符 20"/>
          <p:cNvCxnSpPr>
            <a:stCxn id="20" idx="4"/>
          </p:cNvCxnSpPr>
          <p:nvPr/>
        </p:nvCxnSpPr>
        <p:spPr>
          <a:xfrm>
            <a:off x="4248150" y="4724400"/>
            <a:ext cx="36513" cy="1152525"/>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3419475" y="4437063"/>
            <a:ext cx="360363" cy="287338"/>
          </a:xfrm>
          <a:prstGeom prst="ellipse">
            <a:avLst/>
          </a:prstGeom>
          <a:noFill/>
          <a:ln>
            <a:solidFill>
              <a:srgbClr val="FF92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椭圆 22"/>
          <p:cNvSpPr/>
          <p:nvPr/>
        </p:nvSpPr>
        <p:spPr>
          <a:xfrm>
            <a:off x="4067175" y="1628775"/>
            <a:ext cx="504825" cy="360363"/>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a:off x="6588125" y="1628775"/>
            <a:ext cx="504825" cy="360363"/>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3" name="TextBox 24"/>
          <p:cNvSpPr txBox="1"/>
          <p:nvPr/>
        </p:nvSpPr>
        <p:spPr>
          <a:xfrm>
            <a:off x="1258888" y="6308725"/>
            <a:ext cx="6481762" cy="369888"/>
          </a:xfrm>
          <a:prstGeom prst="rect">
            <a:avLst/>
          </a:prstGeom>
          <a:noFill/>
          <a:ln w="9525">
            <a:noFill/>
          </a:ln>
        </p:spPr>
        <p:txBody>
          <a:bodyPr>
            <a:spAutoFit/>
          </a:bodyPr>
          <a:p>
            <a:r>
              <a:rPr lang="zh-CN" altLang="en-US" dirty="0">
                <a:latin typeface="Arial" panose="020B0604020202020204" pitchFamily="34" charset="0"/>
              </a:rPr>
              <a:t>备注：</a:t>
            </a:r>
            <a:r>
              <a:rPr lang="en-US" altLang="zh-CN" dirty="0">
                <a:latin typeface="Arial" panose="020B0604020202020204" pitchFamily="34" charset="0"/>
              </a:rPr>
              <a:t>0----</a:t>
            </a:r>
            <a:r>
              <a:rPr lang="zh-CN" altLang="en-US" dirty="0">
                <a:latin typeface="Arial" panose="020B0604020202020204" pitchFamily="34" charset="0"/>
              </a:rPr>
              <a:t>表示最高优先级         </a:t>
            </a:r>
            <a:r>
              <a:rPr lang="en-US" altLang="zh-CN" dirty="0">
                <a:latin typeface="Arial" panose="020B0604020202020204" pitchFamily="34" charset="0"/>
              </a:rPr>
              <a:t>7---</a:t>
            </a:r>
            <a:r>
              <a:rPr lang="zh-CN" altLang="en-US" dirty="0">
                <a:latin typeface="Arial" panose="020B0604020202020204" pitchFamily="34" charset="0"/>
              </a:rPr>
              <a:t>表示最低优先级</a:t>
            </a:r>
            <a:endParaRPr lang="zh-CN" altLang="en-US" dirty="0">
              <a:latin typeface="Arial" panose="020B0604020202020204" pitchFamily="34" charset="0"/>
            </a:endParaRPr>
          </a:p>
        </p:txBody>
      </p:sp>
      <p:sp>
        <p:nvSpPr>
          <p:cNvPr id="11284" name="矩形 4"/>
          <p:cNvSpPr/>
          <p:nvPr/>
        </p:nvSpPr>
        <p:spPr>
          <a:xfrm>
            <a:off x="684213" y="28575"/>
            <a:ext cx="8135937" cy="1384300"/>
          </a:xfrm>
          <a:prstGeom prst="rect">
            <a:avLst/>
          </a:prstGeom>
          <a:solidFill>
            <a:srgbClr val="66FFFF"/>
          </a:solidFill>
          <a:ln w="9525">
            <a:noFill/>
          </a:ln>
        </p:spPr>
        <p:txBody>
          <a:bodyPr>
            <a:spAutoFit/>
          </a:bodyPr>
          <a:p>
            <a:r>
              <a:rPr lang="en-US" altLang="zh-CN" sz="2800" dirty="0">
                <a:solidFill>
                  <a:srgbClr val="FF0000"/>
                </a:solidFill>
                <a:latin typeface="Arial" panose="020B0604020202020204" pitchFamily="34" charset="0"/>
              </a:rPr>
              <a:t>【</a:t>
            </a:r>
            <a:r>
              <a:rPr lang="zh-CN" altLang="en-US" sz="2800" dirty="0">
                <a:solidFill>
                  <a:srgbClr val="FF0000"/>
                </a:solidFill>
                <a:latin typeface="Arial" panose="020B0604020202020204" pitchFamily="34" charset="0"/>
              </a:rPr>
              <a:t>例</a:t>
            </a:r>
            <a:r>
              <a:rPr lang="en-US" altLang="zh-CN" sz="2800" dirty="0">
                <a:solidFill>
                  <a:srgbClr val="FF0000"/>
                </a:solidFill>
                <a:latin typeface="Arial" panose="020B0604020202020204" pitchFamily="34" charset="0"/>
              </a:rPr>
              <a:t>】  </a:t>
            </a:r>
            <a:r>
              <a:rPr lang="zh-CN" altLang="en-US" sz="2800" dirty="0">
                <a:solidFill>
                  <a:srgbClr val="FF0000"/>
                </a:solidFill>
                <a:latin typeface="Arial" panose="020B0604020202020204" pitchFamily="34" charset="0"/>
              </a:rPr>
              <a:t>某系统中原来定义</a:t>
            </a:r>
            <a:r>
              <a:rPr lang="en-US" altLang="zh-CN" sz="2800" dirty="0">
                <a:solidFill>
                  <a:srgbClr val="FF0000"/>
                </a:solidFill>
                <a:latin typeface="Arial" panose="020B0604020202020204" pitchFamily="34" charset="0"/>
              </a:rPr>
              <a:t>IR</a:t>
            </a:r>
            <a:r>
              <a:rPr lang="en-US" altLang="zh-CN" sz="2800" baseline="-25000" dirty="0">
                <a:solidFill>
                  <a:srgbClr val="FF0000"/>
                </a:solidFill>
                <a:latin typeface="Arial" panose="020B0604020202020204" pitchFamily="34" charset="0"/>
              </a:rPr>
              <a:t>0</a:t>
            </a:r>
            <a:r>
              <a:rPr lang="zh-CN" altLang="en-US" sz="2800" dirty="0">
                <a:solidFill>
                  <a:srgbClr val="FF0000"/>
                </a:solidFill>
                <a:latin typeface="Arial" panose="020B0604020202020204" pitchFamily="34" charset="0"/>
              </a:rPr>
              <a:t>具有最高优先级，</a:t>
            </a:r>
            <a:r>
              <a:rPr lang="en-US" altLang="zh-CN" sz="2800" dirty="0">
                <a:solidFill>
                  <a:srgbClr val="FF0000"/>
                </a:solidFill>
                <a:latin typeface="Arial" panose="020B0604020202020204" pitchFamily="34" charset="0"/>
              </a:rPr>
              <a:t>IR</a:t>
            </a:r>
            <a:r>
              <a:rPr lang="en-US" altLang="zh-CN" sz="2800" baseline="-25000" dirty="0">
                <a:solidFill>
                  <a:srgbClr val="FF0000"/>
                </a:solidFill>
                <a:latin typeface="Arial" panose="020B0604020202020204" pitchFamily="34" charset="0"/>
              </a:rPr>
              <a:t>7</a:t>
            </a:r>
            <a:r>
              <a:rPr lang="zh-CN" altLang="en-US" sz="2800" dirty="0">
                <a:solidFill>
                  <a:srgbClr val="FF0000"/>
                </a:solidFill>
                <a:latin typeface="Arial" panose="020B0604020202020204" pitchFamily="34" charset="0"/>
              </a:rPr>
              <a:t>具有最低优先级，当前正在处理</a:t>
            </a:r>
            <a:r>
              <a:rPr lang="en-US" altLang="zh-CN" sz="2800" dirty="0">
                <a:solidFill>
                  <a:srgbClr val="FF0000"/>
                </a:solidFill>
                <a:latin typeface="Arial" panose="020B0604020202020204" pitchFamily="34" charset="0"/>
              </a:rPr>
              <a:t>IR</a:t>
            </a:r>
            <a:r>
              <a:rPr lang="en-US" altLang="zh-CN" sz="2800" baseline="-25000" dirty="0">
                <a:solidFill>
                  <a:srgbClr val="FF0000"/>
                </a:solidFill>
                <a:latin typeface="Arial" panose="020B0604020202020204" pitchFamily="34" charset="0"/>
              </a:rPr>
              <a:t>2</a:t>
            </a:r>
            <a:r>
              <a:rPr lang="zh-CN" altLang="en-US" sz="2800" dirty="0">
                <a:solidFill>
                  <a:srgbClr val="FF0000"/>
                </a:solidFill>
                <a:latin typeface="Arial" panose="020B0604020202020204" pitchFamily="34" charset="0"/>
              </a:rPr>
              <a:t>和</a:t>
            </a:r>
            <a:r>
              <a:rPr lang="en-US" altLang="zh-CN" sz="2800" dirty="0">
                <a:solidFill>
                  <a:srgbClr val="FF0000"/>
                </a:solidFill>
                <a:latin typeface="Arial" panose="020B0604020202020204" pitchFamily="34" charset="0"/>
              </a:rPr>
              <a:t>IR</a:t>
            </a:r>
            <a:r>
              <a:rPr lang="en-US" altLang="zh-CN" sz="2800" baseline="-25000" dirty="0">
                <a:solidFill>
                  <a:srgbClr val="FF0000"/>
                </a:solidFill>
                <a:latin typeface="Arial" panose="020B0604020202020204" pitchFamily="34" charset="0"/>
              </a:rPr>
              <a:t>6</a:t>
            </a:r>
            <a:r>
              <a:rPr lang="zh-CN" altLang="en-US" sz="2800" dirty="0">
                <a:solidFill>
                  <a:srgbClr val="FF0000"/>
                </a:solidFill>
                <a:latin typeface="Arial" panose="020B0604020202020204" pitchFamily="34" charset="0"/>
              </a:rPr>
              <a:t>引入的中断请求，优先级的修改过程如下表所示。</a:t>
            </a:r>
            <a:endParaRPr lang="zh-CN" altLang="zh-CN" sz="2800" dirty="0">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amond(in)">
                                      <p:cBhvr>
                                        <p:cTn id="27" dur="2000"/>
                                        <p:tgtEl>
                                          <p:spTgt spid="13"/>
                                        </p:tgtEl>
                                      </p:cBhvr>
                                    </p:animEffect>
                                  </p:childTnLst>
                                </p:cTn>
                              </p:par>
                              <p:par>
                                <p:cTn id="28" presetID="8" presetClass="entr" presetSubtype="16"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amond(in)">
                                      <p:cBhvr>
                                        <p:cTn id="30" dur="2000"/>
                                        <p:tgtEl>
                                          <p:spTgt spid="12"/>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amond(in)">
                                      <p:cBhvr>
                                        <p:cTn id="33" dur="2000"/>
                                        <p:tgtEl>
                                          <p:spTgt spid="10"/>
                                        </p:tgtEl>
                                      </p:cBhvr>
                                    </p:animEffect>
                                  </p:childTnLst>
                                </p:cTn>
                              </p:par>
                              <p:par>
                                <p:cTn id="34" presetID="8" presetClass="entr" presetSubtype="16"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amond(in)">
                                      <p:cBhvr>
                                        <p:cTn id="36" dur="2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ox(in)">
                                      <p:cBhvr>
                                        <p:cTn id="55" dur="500"/>
                                        <p:tgtEl>
                                          <p:spTgt spid="22"/>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ox(in)">
                                      <p:cBhvr>
                                        <p:cTn id="58" dur="500"/>
                                        <p:tgtEl>
                                          <p:spTgt spid="20"/>
                                        </p:tgtEl>
                                      </p:cBhvr>
                                    </p:animEffect>
                                  </p:childTnLst>
                                </p:cTn>
                              </p:par>
                              <p:par>
                                <p:cTn id="59" presetID="4" presetClass="entr" presetSubtype="16"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ox(in)">
                                      <p:cBhvr>
                                        <p:cTn id="61" dur="500"/>
                                        <p:tgtEl>
                                          <p:spTgt spid="21"/>
                                        </p:tgtEl>
                                      </p:cBhvr>
                                    </p:animEffect>
                                  </p:childTnLst>
                                </p:cTn>
                              </p:par>
                              <p:par>
                                <p:cTn id="62" presetID="4" presetClass="entr" presetSubtype="16"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ox(in)">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20" grpId="0" animBg="1"/>
      <p:bldP spid="22" grpId="0" animBg="1"/>
      <p:bldP spid="2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矩形 3"/>
          <p:cNvSpPr>
            <a:spLocks noChangeArrowheads="1"/>
          </p:cNvSpPr>
          <p:nvPr/>
        </p:nvSpPr>
        <p:spPr bwMode="auto">
          <a:xfrm>
            <a:off x="468313" y="404813"/>
            <a:ext cx="8496300" cy="2862263"/>
          </a:xfrm>
          <a:prstGeom prst="rect">
            <a:avLst/>
          </a:prstGeom>
          <a:noFill/>
          <a:ln w="9525">
            <a:noFill/>
            <a:miter lim="800000"/>
          </a:ln>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a:t>
            </a:r>
            <a:r>
              <a:rPr kumimoji="0" lang="en-US" altLang="zh-CN" sz="2400" b="1" i="0" u="none" strike="noStrike" kern="1200" cap="none" spc="0" normalizeH="0" baseline="0" noProof="0" dirty="0">
                <a:ln>
                  <a:noFill/>
                </a:ln>
                <a:solidFill>
                  <a:srgbClr val="FFFC25"/>
                </a:solidFill>
                <a:effectLst/>
                <a:uLnTx/>
                <a:uFillTx/>
                <a:latin typeface="+mj-ea"/>
                <a:ea typeface="+mj-ea"/>
                <a:cs typeface="+mn-cs"/>
              </a:rPr>
              <a:t>2</a:t>
            </a: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）自动</a:t>
            </a:r>
            <a:r>
              <a:rPr kumimoji="0" lang="en-US" altLang="zh-CN" sz="2400" b="1" i="0" u="none" strike="noStrike" kern="1200" cap="none" spc="0" normalizeH="0" baseline="0" noProof="0" dirty="0">
                <a:ln>
                  <a:noFill/>
                </a:ln>
                <a:solidFill>
                  <a:srgbClr val="FFFC25"/>
                </a:solidFill>
                <a:effectLst/>
                <a:uLnTx/>
                <a:uFillTx/>
                <a:latin typeface="+mj-ea"/>
                <a:ea typeface="+mj-ea"/>
                <a:cs typeface="+mn-cs"/>
              </a:rPr>
              <a:t>EOI</a:t>
            </a: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循环方式</a:t>
            </a:r>
            <a:endParaRPr kumimoji="0" lang="en-US" altLang="zh-CN" sz="2400" b="1" i="0" u="none" strike="noStrike" kern="1200" cap="none" spc="0" normalizeH="0" baseline="0" noProof="0" dirty="0">
              <a:ln>
                <a:noFill/>
              </a:ln>
              <a:solidFill>
                <a:srgbClr val="FFFC25"/>
              </a:solidFill>
              <a:effectLst/>
              <a:uLnTx/>
              <a:uFillTx/>
              <a:latin typeface="+mj-ea"/>
              <a:ea typeface="+mj-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任何一级中断响应后，由第二个中断响应信号</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INTA</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的后沿自动将</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ISR</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寄存器中的相应位清零，并且立即改变各级中断的优先级别，改变的方式与普通</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EOI</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循环方式相同。采用这种方式有可能出现“重复嵌套”现象。</a:t>
            </a:r>
            <a:endParaRPr kumimoji="0" lang="zh-CN" altLang="en-US" sz="2400" b="1" i="0" u="none" strike="noStrike" kern="1200" cap="none" spc="0" normalizeH="0" baseline="0" noProof="0" dirty="0">
              <a:ln>
                <a:noFill/>
              </a:ln>
              <a:solidFill>
                <a:srgbClr val="FFFFFF"/>
              </a:solidFill>
              <a:effectLst/>
              <a:uLnTx/>
              <a:uFillTx/>
              <a:latin typeface="Goudy Old Style" panose="02020502050305020303" pitchFamily="18" charset="0"/>
              <a:ea typeface="宋体" panose="02010600030101010101" pitchFamily="2" charset="-122"/>
              <a:cs typeface="+mn-cs"/>
            </a:endParaRPr>
          </a:p>
        </p:txBody>
      </p:sp>
      <p:cxnSp>
        <p:nvCxnSpPr>
          <p:cNvPr id="4" name="直接连接符 3"/>
          <p:cNvCxnSpPr/>
          <p:nvPr/>
        </p:nvCxnSpPr>
        <p:spPr>
          <a:xfrm>
            <a:off x="6659563" y="1124268"/>
            <a:ext cx="576263"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68313" y="3325813"/>
            <a:ext cx="8207375" cy="3416300"/>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a:t>
            </a:r>
            <a:r>
              <a:rPr kumimoji="0" lang="en-US" altLang="zh-CN" sz="2400" b="1" i="0" u="none" strike="noStrike" kern="1200" cap="none" spc="0" normalizeH="0" baseline="0" noProof="0" dirty="0">
                <a:ln>
                  <a:noFill/>
                </a:ln>
                <a:solidFill>
                  <a:srgbClr val="FFFC25"/>
                </a:solidFill>
                <a:effectLst/>
                <a:uLnTx/>
                <a:uFillTx/>
                <a:latin typeface="+mj-ea"/>
                <a:ea typeface="+mj-ea"/>
                <a:cs typeface="+mn-cs"/>
              </a:rPr>
              <a:t>3</a:t>
            </a: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）特殊</a:t>
            </a:r>
            <a:r>
              <a:rPr kumimoji="0" lang="en-US" altLang="zh-CN" sz="2400" b="1" i="0" u="none" strike="noStrike" kern="1200" cap="none" spc="0" normalizeH="0" baseline="0" noProof="0" dirty="0">
                <a:ln>
                  <a:noFill/>
                </a:ln>
                <a:solidFill>
                  <a:srgbClr val="FFFC25"/>
                </a:solidFill>
                <a:effectLst/>
                <a:uLnTx/>
                <a:uFillTx/>
                <a:latin typeface="+mj-ea"/>
                <a:ea typeface="+mj-ea"/>
                <a:cs typeface="+mn-cs"/>
              </a:rPr>
              <a:t>EOI</a:t>
            </a: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循环方式</a:t>
            </a:r>
            <a:endParaRPr kumimoji="0" lang="en-US" altLang="zh-CN" sz="2400" b="1" i="0" u="none" strike="noStrike" kern="1200" cap="none" spc="0" normalizeH="0" baseline="0" noProof="0" dirty="0">
              <a:ln>
                <a:noFill/>
              </a:ln>
              <a:solidFill>
                <a:srgbClr val="FFFC25"/>
              </a:solidFill>
              <a:effectLst/>
              <a:uLnTx/>
              <a:uFillTx/>
              <a:latin typeface="+mj-ea"/>
              <a:ea typeface="+mj-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具有更大的灵活性，可根据用户要求将最低优先级赋给指定的中断源。</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用户在主程序或中断服务子程序中利用</a:t>
            </a:r>
            <a:r>
              <a:rPr kumimoji="0" lang="zh-CN" altLang="en-US" sz="2400" b="1" i="0" u="none" strike="noStrike" kern="1200" cap="none" spc="0" normalizeH="0" baseline="0" noProof="0" dirty="0">
                <a:ln>
                  <a:noFill/>
                </a:ln>
                <a:solidFill>
                  <a:srgbClr val="FFFC25"/>
                </a:solidFill>
                <a:effectLst/>
                <a:uLnTx/>
                <a:uFillTx/>
                <a:latin typeface="华文琥珀" pitchFamily="2" charset="-122"/>
                <a:ea typeface="华文琥珀" pitchFamily="2" charset="-122"/>
                <a:cs typeface="+mn-cs"/>
              </a:rPr>
              <a:t>置位</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优先权命令把</a:t>
            </a:r>
            <a:r>
              <a:rPr kumimoji="0" lang="zh-CN" altLang="en-US" sz="2400" b="0" i="0" u="none" strike="noStrike" kern="1200" cap="none" spc="0" normalizeH="0" baseline="0" noProof="0" dirty="0">
                <a:ln>
                  <a:noFill/>
                </a:ln>
                <a:solidFill>
                  <a:srgbClr val="FFFC25"/>
                </a:solidFill>
                <a:effectLst/>
                <a:uLnTx/>
                <a:uFillTx/>
                <a:latin typeface="华文琥珀" pitchFamily="2" charset="-122"/>
                <a:ea typeface="华文琥珀" pitchFamily="2" charset="-122"/>
                <a:cs typeface="+mn-cs"/>
              </a:rPr>
              <a:t>最低优先级</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赋给某一中断源</a:t>
            </a:r>
            <a:r>
              <a:rPr kumimoji="0" lang="en-US" altLang="zh-CN" sz="2400" b="0" i="0" u="none" strike="noStrike" kern="1200" cap="none" spc="0" normalizeH="0" baseline="0" noProof="0" dirty="0" err="1">
                <a:ln>
                  <a:noFill/>
                </a:ln>
                <a:solidFill>
                  <a:srgbClr val="FFFC25"/>
                </a:solidFill>
                <a:effectLst/>
                <a:uLnTx/>
                <a:uFillTx/>
                <a:latin typeface="华文琥珀" pitchFamily="2" charset="-122"/>
                <a:ea typeface="华文琥珀" pitchFamily="2" charset="-122"/>
                <a:cs typeface="+mn-cs"/>
              </a:rPr>
              <a:t>IR</a:t>
            </a:r>
            <a:r>
              <a:rPr kumimoji="0" lang="en-US" altLang="zh-CN" sz="2400" b="0" i="0" u="none" strike="noStrike" kern="1200" cap="none" spc="0" normalizeH="0" baseline="-25000" noProof="0" dirty="0" err="1">
                <a:ln>
                  <a:noFill/>
                </a:ln>
                <a:solidFill>
                  <a:srgbClr val="FFFC25"/>
                </a:solidFill>
                <a:effectLst/>
                <a:uLnTx/>
                <a:uFillTx/>
                <a:latin typeface="华文琥珀" pitchFamily="2" charset="-122"/>
                <a:ea typeface="华文琥珀" pitchFamily="2" charset="-122"/>
                <a:cs typeface="+mn-cs"/>
              </a:rPr>
              <a:t>i</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，于是最高优先级就赋给</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IR</a:t>
            </a:r>
            <a:r>
              <a:rPr kumimoji="0" lang="en-US" altLang="zh-CN" sz="2400" b="0" i="0" u="none" strike="noStrike" kern="120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i+1</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，其它各级按照循环方式类推。</a:t>
            </a:r>
            <a:endPar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3794" name="Text Box 2"/>
          <p:cNvSpPr txBox="1"/>
          <p:nvPr/>
        </p:nvSpPr>
        <p:spPr>
          <a:xfrm>
            <a:off x="611188" y="333375"/>
            <a:ext cx="8153400" cy="2153285"/>
          </a:xfrm>
          <a:prstGeom prst="rect">
            <a:avLst/>
          </a:prstGeom>
          <a:noFill/>
          <a:ln w="9525">
            <a:noFill/>
          </a:ln>
        </p:spPr>
        <p:txBody>
          <a:bodyPr>
            <a:spAutoFit/>
          </a:bodyPr>
          <a:p>
            <a:pPr algn="ctr">
              <a:spcBef>
                <a:spcPct val="50000"/>
              </a:spcBef>
            </a:pPr>
            <a:r>
              <a:rPr lang="en-US" altLang="zh-CN" sz="2400" b="1" dirty="0">
                <a:solidFill>
                  <a:srgbClr val="B1D8FF"/>
                </a:solidFill>
                <a:latin typeface="Times New Roman" panose="02020603050405020304" pitchFamily="18" charset="0"/>
              </a:rPr>
              <a:t>7.1.2  </a:t>
            </a:r>
            <a:r>
              <a:rPr lang="zh-CN" altLang="en-US" sz="2400" b="1" dirty="0">
                <a:solidFill>
                  <a:srgbClr val="B1D8FF"/>
                </a:solidFill>
                <a:latin typeface="Times New Roman" panose="02020603050405020304" pitchFamily="18" charset="0"/>
              </a:rPr>
              <a:t>中断系统的功能</a:t>
            </a:r>
            <a:endParaRPr lang="zh-CN" altLang="en-US" sz="2400" b="1" dirty="0">
              <a:solidFill>
                <a:srgbClr val="B1D8FF"/>
              </a:solidFill>
              <a:latin typeface="Times New Roman" panose="02020603050405020304" pitchFamily="18" charset="0"/>
            </a:endParaRPr>
          </a:p>
          <a:p>
            <a:pPr>
              <a:spcBef>
                <a:spcPct val="10000"/>
              </a:spcBef>
            </a:pPr>
            <a:r>
              <a:rPr lang="zh-CN" altLang="en-US" sz="2000" b="1" dirty="0">
                <a:latin typeface="Times New Roman" panose="02020603050405020304" pitchFamily="18" charset="0"/>
              </a:rPr>
              <a:t>   中断系统应具有的功能可归结为</a:t>
            </a:r>
            <a:r>
              <a:rPr lang="zh-CN" altLang="en-US" sz="2000" b="1" i="1" u="sng" dirty="0">
                <a:latin typeface="Times New Roman" panose="02020603050405020304" pitchFamily="18" charset="0"/>
              </a:rPr>
              <a:t>中断处理</a:t>
            </a:r>
            <a:r>
              <a:rPr lang="zh-CN" altLang="en-US" sz="2000" b="1" dirty="0">
                <a:latin typeface="Times New Roman" panose="02020603050405020304" pitchFamily="18" charset="0"/>
              </a:rPr>
              <a:t>和</a:t>
            </a:r>
            <a:r>
              <a:rPr lang="zh-CN" altLang="en-US" sz="2000" b="1" i="1" u="sng" dirty="0">
                <a:latin typeface="Times New Roman" panose="02020603050405020304" pitchFamily="18" charset="0"/>
              </a:rPr>
              <a:t>中断控制</a:t>
            </a:r>
            <a:r>
              <a:rPr lang="zh-CN" altLang="en-US" sz="2000" b="1" dirty="0">
                <a:latin typeface="Times New Roman" panose="02020603050405020304" pitchFamily="18" charset="0"/>
              </a:rPr>
              <a:t>。</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．中断处理</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包括发现中断请求，中断</a:t>
            </a:r>
            <a:r>
              <a:rPr lang="zh-CN" altLang="en-US" sz="2000" b="1" dirty="0">
                <a:latin typeface="Times New Roman" panose="02020603050405020304" pitchFamily="18" charset="0"/>
                <a:sym typeface="+mn-ea"/>
              </a:rPr>
              <a:t>响应</a:t>
            </a:r>
            <a:r>
              <a:rPr lang="zh-CN" altLang="en-US" sz="2000" b="1" dirty="0">
                <a:latin typeface="Times New Roman" panose="02020603050405020304" pitchFamily="18" charset="0"/>
              </a:rPr>
              <a:t>、中断处理与中断返回。</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．中断控制</a:t>
            </a:r>
            <a:endParaRPr lang="zh-CN" altLang="en-US" sz="2000" b="1" dirty="0">
              <a:latin typeface="Times New Roman" panose="02020603050405020304" pitchFamily="18" charset="0"/>
            </a:endParaRPr>
          </a:p>
          <a:p>
            <a:pPr>
              <a:spcBef>
                <a:spcPct val="10000"/>
              </a:spcBef>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主要是实现中断优先级的排队和中断嵌套</a:t>
            </a:r>
            <a:endParaRPr lang="zh-CN" altLang="en-US" sz="2000" b="1" dirty="0">
              <a:latin typeface="Times New Roman" panose="02020603050405020304" pitchFamily="18" charset="0"/>
            </a:endParaRPr>
          </a:p>
        </p:txBody>
      </p:sp>
      <p:sp>
        <p:nvSpPr>
          <p:cNvPr id="18434" name="Text Box 2"/>
          <p:cNvSpPr txBox="1"/>
          <p:nvPr/>
        </p:nvSpPr>
        <p:spPr>
          <a:xfrm>
            <a:off x="1476375" y="5013325"/>
            <a:ext cx="6335713" cy="1384300"/>
          </a:xfrm>
          <a:prstGeom prst="rect">
            <a:avLst/>
          </a:prstGeom>
          <a:noFill/>
          <a:ln w="9525">
            <a:noFill/>
          </a:ln>
        </p:spPr>
        <p:txBody>
          <a:bodyPr>
            <a:spAutoFit/>
          </a:bodyPr>
          <a:p>
            <a:pPr algn="ctr">
              <a:spcBef>
                <a:spcPct val="50000"/>
              </a:spcBef>
            </a:pPr>
            <a:r>
              <a:rPr lang="en-US" altLang="zh-CN" sz="2400" b="1" dirty="0">
                <a:solidFill>
                  <a:srgbClr val="B1D8FF"/>
                </a:solidFill>
                <a:latin typeface="Times New Roman" panose="02020603050405020304" pitchFamily="18" charset="0"/>
              </a:rPr>
              <a:t>7.1.4  </a:t>
            </a:r>
            <a:r>
              <a:rPr lang="zh-CN" altLang="en-US" sz="2400" b="1" dirty="0">
                <a:solidFill>
                  <a:srgbClr val="B1D8FF"/>
                </a:solidFill>
                <a:latin typeface="Times New Roman" panose="02020603050405020304" pitchFamily="18" charset="0"/>
              </a:rPr>
              <a:t>外中断的分类</a:t>
            </a:r>
            <a:endParaRPr lang="en-US" altLang="zh-CN" sz="2400" b="1" dirty="0">
              <a:solidFill>
                <a:srgbClr val="B1D8FF"/>
              </a:solidFill>
              <a:latin typeface="Times New Roman" panose="02020603050405020304" pitchFamily="18" charset="0"/>
            </a:endParaRPr>
          </a:p>
          <a:p>
            <a:pPr>
              <a:spcBef>
                <a:spcPct val="50000"/>
              </a:spcBef>
            </a:pPr>
            <a:r>
              <a:rPr lang="zh-CN" altLang="en-US" sz="2000" b="1" dirty="0">
                <a:latin typeface="Times New Roman" panose="02020603050405020304" pitchFamily="18" charset="0"/>
              </a:rPr>
              <a:t>可屏蔽中断</a:t>
            </a:r>
            <a:r>
              <a:rPr lang="en-US" altLang="zh-CN" sz="2000" b="1" dirty="0">
                <a:latin typeface="Times New Roman" panose="02020603050405020304" pitchFamily="18" charset="0"/>
              </a:rPr>
              <a:t>INTR</a:t>
            </a:r>
            <a:r>
              <a:rPr lang="zh-CN" altLang="en-US" sz="2000" b="1" dirty="0">
                <a:latin typeface="Times New Roman" panose="02020603050405020304" pitchFamily="18" charset="0"/>
              </a:rPr>
              <a:t>：处理器内部可以屏蔽的中断；</a:t>
            </a:r>
            <a:endParaRPr lang="en-US" altLang="zh-CN" sz="2000" b="1" dirty="0">
              <a:latin typeface="Times New Roman" panose="02020603050405020304" pitchFamily="18" charset="0"/>
            </a:endParaRPr>
          </a:p>
          <a:p>
            <a:pPr>
              <a:spcBef>
                <a:spcPct val="50000"/>
              </a:spcBef>
            </a:pPr>
            <a:r>
              <a:rPr lang="zh-CN" altLang="en-US" sz="2000" b="1" dirty="0">
                <a:latin typeface="Times New Roman" panose="02020603050405020304" pitchFamily="18" charset="0"/>
              </a:rPr>
              <a:t>不可屏蔽中断</a:t>
            </a:r>
            <a:r>
              <a:rPr lang="en-US" altLang="zh-CN" sz="2000" b="1" dirty="0">
                <a:latin typeface="Times New Roman" panose="02020603050405020304" pitchFamily="18" charset="0"/>
              </a:rPr>
              <a:t>NMI:</a:t>
            </a:r>
            <a:r>
              <a:rPr lang="zh-CN" altLang="en-US" sz="2000" b="1" dirty="0">
                <a:latin typeface="Times New Roman" panose="02020603050405020304" pitchFamily="18" charset="0"/>
              </a:rPr>
              <a:t>处理器内部不可以屏蔽的中断；</a:t>
            </a:r>
            <a:endParaRPr lang="en-US" altLang="zh-CN" sz="2000" b="1" dirty="0">
              <a:latin typeface="Times New Roman" panose="02020603050405020304" pitchFamily="18" charset="0"/>
            </a:endParaRPr>
          </a:p>
        </p:txBody>
      </p:sp>
      <p:sp>
        <p:nvSpPr>
          <p:cNvPr id="4" name="矩形 3"/>
          <p:cNvSpPr/>
          <p:nvPr/>
        </p:nvSpPr>
        <p:spPr>
          <a:xfrm>
            <a:off x="1042988" y="2492375"/>
            <a:ext cx="7273925" cy="2491740"/>
          </a:xfrm>
          <a:prstGeom prst="rect">
            <a:avLst/>
          </a:prstGeom>
          <a:noFill/>
          <a:ln w="9525">
            <a:noFill/>
          </a:ln>
        </p:spPr>
        <p:txBody>
          <a:bodyPr>
            <a:spAutoFit/>
          </a:bodyPr>
          <a:p>
            <a:pPr algn="ctr">
              <a:spcBef>
                <a:spcPct val="10000"/>
              </a:spcBef>
            </a:pPr>
            <a:r>
              <a:rPr lang="en-US" altLang="zh-CN" sz="2400" b="1" dirty="0">
                <a:solidFill>
                  <a:srgbClr val="B1D8FF"/>
                </a:solidFill>
                <a:latin typeface="Times New Roman" panose="02020603050405020304" pitchFamily="18" charset="0"/>
              </a:rPr>
              <a:t>7.1.3</a:t>
            </a:r>
            <a:r>
              <a:rPr lang="zh-CN" altLang="en-US" sz="2400" b="1" dirty="0">
                <a:solidFill>
                  <a:srgbClr val="B1D8FF"/>
                </a:solidFill>
                <a:latin typeface="Times New Roman" panose="02020603050405020304" pitchFamily="18" charset="0"/>
              </a:rPr>
              <a:t>中断的主要用途</a:t>
            </a:r>
            <a:endParaRPr lang="zh-CN" altLang="en-US" sz="2400" b="1" dirty="0">
              <a:solidFill>
                <a:srgbClr val="B1D8FF"/>
              </a:solidFill>
              <a:latin typeface="Times New Roman" panose="02020603050405020304" pitchFamily="18" charset="0"/>
            </a:endParaRPr>
          </a:p>
          <a:p>
            <a:pPr>
              <a:spcBef>
                <a:spcPct val="10000"/>
              </a:spcBef>
            </a:pPr>
            <a:r>
              <a:rPr lang="zh-CN" altLang="en-US" b="1" dirty="0">
                <a:latin typeface="Times New Roman" panose="02020603050405020304" pitchFamily="18" charset="0"/>
              </a:rPr>
              <a:t>     </a:t>
            </a:r>
            <a:r>
              <a:rPr lang="zh-CN" altLang="en-US" sz="2000" b="1" dirty="0">
                <a:latin typeface="Times New Roman" panose="02020603050405020304" pitchFamily="18" charset="0"/>
              </a:rPr>
              <a:t>在微机系统中，中断的主要用途是：</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实现输入／输出操作；</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电源掉电或其他情况的报警；</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控制台或人工干预；</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多处理机系统中各处理机之间的协调；</a:t>
            </a:r>
            <a:endParaRPr lang="zh-CN" altLang="en-US" sz="2000" b="1" dirty="0">
              <a:latin typeface="Times New Roman" panose="02020603050405020304" pitchFamily="18" charset="0"/>
            </a:endParaRPr>
          </a:p>
          <a:p>
            <a:pPr>
              <a:spcBef>
                <a:spcPct val="10000"/>
              </a:spcBef>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控制操作系统。</a:t>
            </a:r>
            <a:endParaRPr lang="zh-CN" altLang="en-US" sz="2000" dirty="0">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box(in)">
                                      <p:cBhvr>
                                        <p:cTn id="11"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0418" name="Rectangle 3"/>
          <p:cNvSpPr>
            <a:spLocks noGrp="1" noRot="1" noChangeArrowheads="1"/>
          </p:cNvSpPr>
          <p:nvPr>
            <p:ph idx="1"/>
          </p:nvPr>
        </p:nvSpPr>
        <p:spPr>
          <a:xfrm>
            <a:off x="179388" y="620713"/>
            <a:ext cx="8747125" cy="2376488"/>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r>
              <a:rPr kumimoji="0" lang="en-US" altLang="zh-CN" sz="3200" b="1" i="0" u="none" strike="noStrike" kern="1200" cap="none" spc="0" normalizeH="0" baseline="0" noProof="0" dirty="0" smtClean="0">
                <a:ln>
                  <a:noFill/>
                </a:ln>
                <a:solidFill>
                  <a:srgbClr val="FF0000"/>
                </a:solidFill>
                <a:effectLst/>
                <a:uLnTx/>
                <a:uFillTx/>
                <a:latin typeface="+mj-ea"/>
                <a:ea typeface="+mj-ea"/>
                <a:cs typeface="+mn-cs"/>
              </a:rPr>
              <a:t>3</a:t>
            </a:r>
            <a:r>
              <a:rPr kumimoji="0" lang="zh-CN" altLang="en-US" sz="3200" b="1" i="0" u="none" strike="noStrike" kern="1200" cap="none" spc="0" normalizeH="0" baseline="0" noProof="0" dirty="0" smtClean="0">
                <a:ln>
                  <a:noFill/>
                </a:ln>
                <a:solidFill>
                  <a:srgbClr val="FF0000"/>
                </a:solidFill>
                <a:effectLst/>
                <a:uLnTx/>
                <a:uFillTx/>
                <a:latin typeface="+mj-ea"/>
                <a:ea typeface="+mj-ea"/>
                <a:cs typeface="+mn-cs"/>
              </a:rPr>
              <a:t>）</a:t>
            </a:r>
            <a:r>
              <a:rPr kumimoji="0" lang="en-US" altLang="zh-CN" sz="3200" b="1" i="0" u="none" strike="noStrike" kern="1200" cap="none" spc="0" normalizeH="0" baseline="0" noProof="0" dirty="0" smtClean="0">
                <a:ln>
                  <a:noFill/>
                </a:ln>
                <a:solidFill>
                  <a:srgbClr val="FF0000"/>
                </a:solidFill>
                <a:effectLst/>
                <a:uLnTx/>
                <a:uFillTx/>
                <a:latin typeface="+mj-ea"/>
                <a:ea typeface="+mj-ea"/>
                <a:cs typeface="+mn-cs"/>
              </a:rPr>
              <a:t> </a:t>
            </a:r>
            <a:r>
              <a:rPr kumimoji="0" lang="zh-CN" altLang="en-US" sz="3200" b="1" i="0" u="none" strike="noStrike" kern="1200" cap="none" spc="0" normalizeH="0" baseline="0" noProof="0" dirty="0" smtClean="0">
                <a:ln>
                  <a:noFill/>
                </a:ln>
                <a:solidFill>
                  <a:srgbClr val="FF0000"/>
                </a:solidFill>
                <a:effectLst/>
                <a:uLnTx/>
                <a:uFillTx/>
                <a:latin typeface="+mj-ea"/>
                <a:ea typeface="+mj-ea"/>
                <a:cs typeface="+mn-cs"/>
              </a:rPr>
              <a:t>中断屏蔽方式</a:t>
            </a:r>
            <a:r>
              <a:rPr kumimoji="0" lang="en-US" altLang="zh-CN" sz="3200" b="1" i="0" u="none" strike="noStrike" kern="1200" cap="none" spc="0" normalizeH="0" baseline="0" noProof="0" dirty="0" smtClean="0">
                <a:ln>
                  <a:noFill/>
                </a:ln>
                <a:solidFill>
                  <a:srgbClr val="FF0000"/>
                </a:solidFill>
                <a:effectLst/>
                <a:uLnTx/>
                <a:uFillTx/>
                <a:latin typeface="+mj-ea"/>
                <a:ea typeface="+mj-ea"/>
                <a:cs typeface="+mn-cs"/>
              </a:rPr>
              <a:t>    </a:t>
            </a:r>
            <a:endParaRPr kumimoji="0" lang="en-US" altLang="zh-CN" sz="3200" b="1" i="0" u="none" strike="noStrike" kern="1200" cap="none" spc="0" normalizeH="0" baseline="0" noProof="0" dirty="0" smtClean="0">
              <a:ln>
                <a:noFill/>
              </a:ln>
              <a:solidFill>
                <a:srgbClr val="FF0000"/>
              </a:solidFill>
              <a:effectLst/>
              <a:uLnTx/>
              <a:uFillTx/>
              <a:latin typeface="+mj-ea"/>
              <a:ea typeface="+mj-ea"/>
              <a:cs typeface="+mn-cs"/>
            </a:endParaRPr>
          </a:p>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有两种实现方法：</a:t>
            </a: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r>
              <a:rPr kumimoji="0" lang="zh-CN" altLang="zh-CN" sz="2400" b="1" i="0" u="none" strike="noStrike" kern="1200" cap="none" spc="0" normalizeH="0" baseline="0" noProof="0" dirty="0" smtClean="0">
                <a:ln>
                  <a:noFill/>
                </a:ln>
                <a:solidFill>
                  <a:srgbClr val="FFFC25"/>
                </a:solidFill>
                <a:effectLst/>
                <a:uLnTx/>
                <a:uFillTx/>
                <a:latin typeface="+mj-ea"/>
                <a:ea typeface="+mj-ea"/>
                <a:cs typeface="+mn-cs"/>
              </a:rPr>
              <a:t>（</a:t>
            </a:r>
            <a:r>
              <a:rPr kumimoji="0" lang="en-US" altLang="zh-CN" sz="2400" b="1" i="0" u="none" strike="noStrike" kern="1200" cap="none" spc="0" normalizeH="0" baseline="0" noProof="0" dirty="0" smtClean="0">
                <a:ln>
                  <a:noFill/>
                </a:ln>
                <a:solidFill>
                  <a:srgbClr val="FFFC25"/>
                </a:solidFill>
                <a:effectLst/>
                <a:uLnTx/>
                <a:uFillTx/>
                <a:latin typeface="+mj-ea"/>
                <a:ea typeface="+mj-ea"/>
                <a:cs typeface="+mn-cs"/>
              </a:rPr>
              <a:t>1</a:t>
            </a:r>
            <a:r>
              <a:rPr kumimoji="0" lang="zh-CN" altLang="en-US" sz="2400" b="1" i="0" u="none" strike="noStrike" kern="1200" cap="none" spc="0" normalizeH="0" baseline="0" noProof="0" dirty="0" smtClean="0">
                <a:ln>
                  <a:noFill/>
                </a:ln>
                <a:solidFill>
                  <a:srgbClr val="FFFC25"/>
                </a:solidFill>
                <a:effectLst/>
                <a:uLnTx/>
                <a:uFillTx/>
                <a:latin typeface="+mj-ea"/>
                <a:ea typeface="+mj-ea"/>
                <a:cs typeface="+mn-cs"/>
              </a:rPr>
              <a:t>）普通屏蔽方式</a:t>
            </a:r>
            <a:endParaRPr kumimoji="0" lang="en-US" altLang="zh-CN" sz="2400" b="1" i="0" u="none" strike="noStrike" kern="1200" cap="none" spc="0" normalizeH="0" baseline="0" noProof="0" dirty="0" smtClean="0">
              <a:ln>
                <a:noFill/>
              </a:ln>
              <a:solidFill>
                <a:srgbClr val="FFFC25"/>
              </a:solidFill>
              <a:effectLst/>
              <a:uLnTx/>
              <a:uFillTx/>
              <a:latin typeface="+mj-ea"/>
              <a:ea typeface="+mj-ea"/>
              <a:cs typeface="+mn-cs"/>
            </a:endParaRPr>
          </a:p>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Char char=""/>
              <a:defRPr/>
            </a:pP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将 </a:t>
            </a:r>
            <a:r>
              <a:rPr kumimoji="0" lang="en-US" altLang="zh-CN" sz="2400" b="1" i="0" u="sng" strike="noStrike" kern="1200" cap="none" spc="0" normalizeH="0" baseline="0" noProof="0" dirty="0" smtClean="0">
                <a:ln>
                  <a:noFill/>
                </a:ln>
                <a:solidFill>
                  <a:srgbClr val="FF0000"/>
                </a:solidFill>
                <a:effectLst/>
                <a:uLnTx/>
                <a:uFillTx/>
                <a:latin typeface="+mn-lt"/>
                <a:ea typeface="+mn-ea"/>
                <a:cs typeface="+mn-cs"/>
              </a:rPr>
              <a:t>IMR</a:t>
            </a:r>
            <a:r>
              <a:rPr kumimoji="0" lang="en-US" altLang="zh-CN" sz="2400" b="1" i="0" u="none" strike="noStrike" kern="1200" cap="none" spc="0" normalizeH="0" baseline="0" noProof="0" dirty="0" smtClean="0">
                <a:ln>
                  <a:noFill/>
                </a:ln>
                <a:solidFill>
                  <a:srgbClr val="FFFFFF"/>
                </a:solidFill>
                <a:effectLst/>
                <a:uLnTx/>
                <a:uFillTx/>
                <a:latin typeface="+mn-lt"/>
                <a:ea typeface="+mn-ea"/>
                <a:cs typeface="+mn-cs"/>
              </a:rPr>
              <a:t>  </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中的某一位或者某几位置</a:t>
            </a:r>
            <a:r>
              <a:rPr kumimoji="0" lang="en-US" altLang="zh-CN" sz="2400" b="1" i="0" u="none" strike="noStrike" kern="1200" cap="none" spc="0" normalizeH="0" baseline="0" noProof="0" dirty="0" smtClean="0">
                <a:ln>
                  <a:noFill/>
                </a:ln>
                <a:solidFill>
                  <a:srgbClr val="FFFFFF"/>
                </a:solidFill>
                <a:effectLst/>
                <a:uLnTx/>
                <a:uFillTx/>
                <a:latin typeface="+mn-lt"/>
                <a:ea typeface="+mn-ea"/>
                <a:cs typeface="+mn-cs"/>
              </a:rPr>
              <a:t>1</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，将相应级的中断请求屏蔽。</a:t>
            </a: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None/>
              <a:defRPr/>
            </a:pP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ct val="90000"/>
              </a:lnSpc>
              <a:spcBef>
                <a:spcPct val="20000"/>
              </a:spcBef>
              <a:spcAft>
                <a:spcPct val="0"/>
              </a:spcAft>
              <a:buClr>
                <a:schemeClr val="tx2"/>
              </a:buClr>
              <a:buSzPct val="60000"/>
              <a:buFont typeface="Wingdings 2" panose="05020102010507070707" pitchFamily="18" charset="2"/>
              <a:buChar char=""/>
              <a:defRPr/>
            </a:pPr>
            <a:endParaRPr kumimoji="0" lang="en-US" altLang="zh-CN"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矩形 2"/>
          <p:cNvSpPr/>
          <p:nvPr/>
        </p:nvSpPr>
        <p:spPr>
          <a:xfrm>
            <a:off x="179388" y="2838450"/>
            <a:ext cx="8569325" cy="3524885"/>
          </a:xfrm>
          <a:prstGeom prst="rect">
            <a:avLst/>
          </a:prstGeom>
        </p:spPr>
        <p:txBody>
          <a:bodyPr>
            <a:spAutoFit/>
          </a:bodyPr>
          <a:lstStyle/>
          <a:p>
            <a:pPr marL="0" marR="0" lvl="0" indent="0" algn="l" defTabSz="914400" rtl="0" eaLnBrk="1" fontAlgn="base" latinLnBrk="0" hangingPunct="1">
              <a:lnSpc>
                <a:spcPct val="90000"/>
              </a:lnSpc>
              <a:spcBef>
                <a:spcPct val="20000"/>
              </a:spcBef>
              <a:spcAft>
                <a:spcPct val="0"/>
              </a:spcAft>
              <a:buClr>
                <a:schemeClr val="tx2"/>
              </a:buClr>
              <a:buSzPct val="60000"/>
              <a:buFontTx/>
              <a:buNone/>
              <a:defRPr/>
            </a:pP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a:t>
            </a:r>
            <a:r>
              <a:rPr kumimoji="0" lang="en-US" altLang="zh-CN" sz="2400" b="1" i="0" u="none" strike="noStrike" kern="1200" cap="none" spc="0" normalizeH="0" baseline="0" noProof="0" dirty="0">
                <a:ln>
                  <a:noFill/>
                </a:ln>
                <a:solidFill>
                  <a:srgbClr val="FFFC25"/>
                </a:solidFill>
                <a:effectLst/>
                <a:uLnTx/>
                <a:uFillTx/>
                <a:latin typeface="+mj-ea"/>
                <a:ea typeface="+mj-ea"/>
                <a:cs typeface="+mn-cs"/>
              </a:rPr>
              <a:t>2</a:t>
            </a:r>
            <a:r>
              <a:rPr kumimoji="0" lang="zh-CN" altLang="en-US" sz="2400" b="1" i="0" u="none" strike="noStrike" kern="1200" cap="none" spc="0" normalizeH="0" baseline="0" noProof="0" dirty="0">
                <a:ln>
                  <a:noFill/>
                </a:ln>
                <a:solidFill>
                  <a:srgbClr val="FFFC25"/>
                </a:solidFill>
                <a:effectLst/>
                <a:uLnTx/>
                <a:uFillTx/>
                <a:latin typeface="+mj-ea"/>
                <a:ea typeface="+mj-ea"/>
                <a:cs typeface="+mn-cs"/>
              </a:rPr>
              <a:t>）特殊屏蔽方式</a:t>
            </a:r>
            <a:r>
              <a:rPr kumimoji="0" lang="en-US" altLang="zh-CN" sz="2400" b="1" i="0" u="none" strike="noStrike" kern="1200" cap="none" spc="0" normalizeH="0" baseline="0" noProof="0" dirty="0">
                <a:ln>
                  <a:noFill/>
                </a:ln>
                <a:solidFill>
                  <a:srgbClr val="FFFC25"/>
                </a:solidFill>
                <a:effectLst/>
                <a:uLnTx/>
                <a:uFillTx/>
                <a:latin typeface="+mj-ea"/>
                <a:ea typeface="+mj-ea"/>
                <a:cs typeface="+mn-cs"/>
              </a:rPr>
              <a:t>    </a:t>
            </a:r>
            <a:r>
              <a:rPr lang="en-US" altLang="zh-CN" sz="2400" b="1" dirty="0">
                <a:solidFill>
                  <a:srgbClr val="FF0000"/>
                </a:solidFill>
                <a:sym typeface="+mn-ea"/>
              </a:rPr>
              <a:t>*</a:t>
            </a:r>
            <a:r>
              <a:rPr lang="zh-CN" altLang="en-US" sz="2400" b="1" dirty="0">
                <a:solidFill>
                  <a:srgbClr val="FF0000"/>
                </a:solidFill>
                <a:sym typeface="+mn-ea"/>
              </a:rPr>
              <a:t>自学</a:t>
            </a:r>
            <a:endParaRPr kumimoji="0" lang="zh-CN" altLang="en-US" sz="2400" b="1" i="0" u="none" strike="noStrike" kern="1200" cap="none" spc="0" normalizeH="0" baseline="0" noProof="0" dirty="0">
              <a:ln>
                <a:noFill/>
              </a:ln>
              <a:solidFill>
                <a:srgbClr val="FFFC25"/>
              </a:solidFill>
              <a:effectLst/>
              <a:uLnTx/>
              <a:uFillTx/>
              <a:latin typeface="+mj-ea"/>
              <a:ea typeface="+mj-ea"/>
              <a:cs typeface="+mn-cs"/>
            </a:endParaRPr>
          </a:p>
          <a:p>
            <a:pPr marL="457200" marR="0" lvl="1" indent="0" algn="l" defTabSz="914400" rtl="0" eaLnBrk="1" fontAlgn="base" latinLnBrk="0" hangingPunct="1">
              <a:lnSpc>
                <a:spcPct val="12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在某些场合</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希望能动态地改变中断优先结构</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程序的某些部分要求禁止低级中断源的中断请求</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但在高级中断服务处理过程中希望允许低级中断</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2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设置</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8259A</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处于特殊屏蔽方式后</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在</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CPU</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响应中断时</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自动清除中断服务寄存器</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使低级中断请求得以服务</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2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使用</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8259A</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的操作命令字</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OCW3</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可以使</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8259A</a:t>
            </a: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工作在特殊屏蔽方式</a:t>
            </a:r>
            <a:r>
              <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endParaRPr kumimoji="0" lang="en-US" altLang="zh-CN"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3490" name="Rectangle 3"/>
          <p:cNvSpPr>
            <a:spLocks noGrp="1" noRot="1" noChangeArrowheads="1"/>
          </p:cNvSpPr>
          <p:nvPr>
            <p:ph idx="1"/>
          </p:nvPr>
        </p:nvSpPr>
        <p:spPr>
          <a:xfrm>
            <a:off x="685800" y="685800"/>
            <a:ext cx="8153400" cy="5046663"/>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2" panose="05020102010507070707" pitchFamily="18" charset="2"/>
              <a:buNone/>
              <a:defRPr/>
            </a:pPr>
            <a:r>
              <a:rPr kumimoji="0" lang="en-US" altLang="zh-CN" sz="3200" b="1" i="0" u="none" strike="noStrike" kern="1200" cap="none" spc="0" normalizeH="0" baseline="0" noProof="0" dirty="0" smtClean="0">
                <a:ln>
                  <a:noFill/>
                </a:ln>
                <a:solidFill>
                  <a:srgbClr val="FF0000"/>
                </a:solidFill>
                <a:effectLst/>
                <a:uLnTx/>
                <a:uFillTx/>
                <a:latin typeface="+mj-ea"/>
                <a:ea typeface="+mj-ea"/>
                <a:cs typeface="+mn-cs"/>
              </a:rPr>
              <a:t>2.</a:t>
            </a:r>
            <a:r>
              <a:rPr kumimoji="0" lang="zh-CN" altLang="en-US" sz="3200" b="1" i="0" u="none" strike="noStrike" kern="1200" cap="none" spc="0" normalizeH="0" baseline="0" noProof="0" dirty="0" smtClean="0">
                <a:ln>
                  <a:noFill/>
                </a:ln>
                <a:solidFill>
                  <a:srgbClr val="FF0000"/>
                </a:solidFill>
                <a:effectLst/>
                <a:uLnTx/>
                <a:uFillTx/>
                <a:latin typeface="+mj-ea"/>
                <a:ea typeface="+mj-ea"/>
                <a:cs typeface="+mn-cs"/>
              </a:rPr>
              <a:t>中断结束方式</a:t>
            </a:r>
            <a:endParaRPr kumimoji="0" lang="en-US" altLang="zh-CN" sz="3200" b="1" i="0" u="none" strike="noStrike" kern="1200" cap="none" spc="0" normalizeH="0" baseline="0" noProof="0" dirty="0" smtClean="0">
              <a:ln>
                <a:noFill/>
              </a:ln>
              <a:solidFill>
                <a:srgbClr val="FF0000"/>
              </a:solidFill>
              <a:effectLst/>
              <a:uLnTx/>
              <a:uFillTx/>
              <a:latin typeface="+mj-ea"/>
              <a:ea typeface="+mj-ea"/>
              <a:cs typeface="+mn-cs"/>
            </a:endParaRPr>
          </a:p>
          <a:p>
            <a:pPr marL="0" marR="0" lvl="0" indent="0" algn="l" defTabSz="914400" rtl="0" eaLnBrk="1" fontAlgn="base" latinLnBrk="0" hangingPunct="1">
              <a:lnSpc>
                <a:spcPts val="3200"/>
              </a:lnSpc>
              <a:spcBef>
                <a:spcPct val="20000"/>
              </a:spcBef>
              <a:spcAft>
                <a:spcPct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在中断结束时要清除</a:t>
            </a:r>
            <a:r>
              <a:rPr kumimoji="0" lang="en-US" altLang="zh-CN" sz="2400" b="1" i="0" u="none" strike="noStrike" kern="1200" cap="none" spc="0" normalizeH="0" baseline="0" noProof="0" dirty="0" smtClean="0">
                <a:ln>
                  <a:noFill/>
                </a:ln>
                <a:solidFill>
                  <a:srgbClr val="FFFFFF"/>
                </a:solidFill>
                <a:effectLst/>
                <a:uLnTx/>
                <a:uFillTx/>
                <a:latin typeface="+mn-lt"/>
                <a:ea typeface="+mn-ea"/>
                <a:cs typeface="+mn-cs"/>
              </a:rPr>
              <a:t>ISR</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中记忆的中断服务标志，在完全嵌套方式下，有三种中断结束方式：</a:t>
            </a: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ts val="3200"/>
              </a:lnSpc>
              <a:spcBef>
                <a:spcPct val="20000"/>
              </a:spcBef>
              <a:spcAft>
                <a:spcPct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dirty="0" smtClean="0">
                <a:ln>
                  <a:noFill/>
                </a:ln>
                <a:solidFill>
                  <a:srgbClr val="99FF66"/>
                </a:solidFill>
                <a:effectLst/>
                <a:uLnTx/>
                <a:uFillTx/>
                <a:latin typeface="+mn-lt"/>
                <a:ea typeface="+mn-ea"/>
                <a:cs typeface="+mn-cs"/>
              </a:rPr>
              <a:t>普通</a:t>
            </a:r>
            <a:r>
              <a:rPr kumimoji="0" lang="en-US" altLang="zh-CN" sz="2400" b="1" i="0" u="none" strike="noStrike" kern="1200" cap="none" spc="0" normalizeH="0" baseline="0" noProof="0" dirty="0" smtClean="0">
                <a:ln>
                  <a:noFill/>
                </a:ln>
                <a:solidFill>
                  <a:srgbClr val="99FF66"/>
                </a:solidFill>
                <a:effectLst/>
                <a:uLnTx/>
                <a:uFillTx/>
                <a:latin typeface="+mn-lt"/>
                <a:ea typeface="+mn-ea"/>
                <a:cs typeface="+mn-cs"/>
              </a:rPr>
              <a:t>EOI</a:t>
            </a:r>
            <a:r>
              <a:rPr kumimoji="0" lang="zh-CN" altLang="en-US" sz="2400" b="1" i="0" u="none" strike="noStrike" kern="1200" cap="none" spc="0" normalizeH="0" baseline="0" noProof="0" dirty="0" smtClean="0">
                <a:ln>
                  <a:noFill/>
                </a:ln>
                <a:solidFill>
                  <a:srgbClr val="99FF66"/>
                </a:solidFill>
                <a:effectLst/>
                <a:uLnTx/>
                <a:uFillTx/>
                <a:latin typeface="+mn-lt"/>
                <a:ea typeface="+mn-ea"/>
                <a:cs typeface="+mn-cs"/>
              </a:rPr>
              <a:t>命令</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：清除优先级最高的中断源的中断服务标志</a:t>
            </a: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ts val="3200"/>
              </a:lnSpc>
              <a:spcBef>
                <a:spcPct val="20000"/>
              </a:spcBef>
              <a:spcAft>
                <a:spcPct val="0"/>
              </a:spcAft>
              <a:buClr>
                <a:schemeClr val="tx2"/>
              </a:buClr>
              <a:buSzPct val="60000"/>
              <a:buFont typeface="Wingdings 2" panose="05020102010507070707" pitchFamily="18" charset="2"/>
              <a:buNone/>
              <a:defRPr/>
            </a:pP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ts val="3200"/>
              </a:lnSpc>
              <a:spcBef>
                <a:spcPct val="20000"/>
              </a:spcBef>
              <a:spcAft>
                <a:spcPct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dirty="0" smtClean="0">
                <a:ln>
                  <a:noFill/>
                </a:ln>
                <a:solidFill>
                  <a:srgbClr val="99FF66"/>
                </a:solidFill>
                <a:effectLst/>
                <a:uLnTx/>
                <a:uFillTx/>
                <a:latin typeface="+mn-lt"/>
                <a:ea typeface="+mn-ea"/>
                <a:cs typeface="+mn-cs"/>
              </a:rPr>
              <a:t>特殊</a:t>
            </a:r>
            <a:r>
              <a:rPr kumimoji="0" lang="en-US" altLang="zh-CN" sz="2400" b="1" i="0" u="none" strike="noStrike" kern="1200" cap="none" spc="0" normalizeH="0" baseline="0" noProof="0" dirty="0" smtClean="0">
                <a:ln>
                  <a:noFill/>
                </a:ln>
                <a:solidFill>
                  <a:srgbClr val="99FF66"/>
                </a:solidFill>
                <a:effectLst/>
                <a:uLnTx/>
                <a:uFillTx/>
                <a:latin typeface="+mn-lt"/>
                <a:ea typeface="+mn-ea"/>
                <a:cs typeface="+mn-cs"/>
              </a:rPr>
              <a:t>EOI</a:t>
            </a:r>
            <a:r>
              <a:rPr kumimoji="0" lang="zh-CN" altLang="en-US" sz="2400" b="1" i="0" u="none" strike="noStrike" kern="1200" cap="none" spc="0" normalizeH="0" baseline="0" noProof="0" dirty="0" smtClean="0">
                <a:ln>
                  <a:noFill/>
                </a:ln>
                <a:solidFill>
                  <a:srgbClr val="99FF66"/>
                </a:solidFill>
                <a:effectLst/>
                <a:uLnTx/>
                <a:uFillTx/>
                <a:latin typeface="+mn-lt"/>
                <a:ea typeface="+mn-ea"/>
                <a:cs typeface="+mn-cs"/>
              </a:rPr>
              <a:t>命令</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：带有用于指定</a:t>
            </a:r>
            <a:r>
              <a:rPr kumimoji="0" lang="en-US" altLang="zh-CN" sz="2400" b="1" i="0" u="none" strike="noStrike" kern="1200" cap="none" spc="0" normalizeH="0" baseline="0" noProof="0" dirty="0" smtClean="0">
                <a:ln>
                  <a:noFill/>
                </a:ln>
                <a:solidFill>
                  <a:srgbClr val="FFFFFF"/>
                </a:solidFill>
                <a:effectLst/>
                <a:uLnTx/>
                <a:uFillTx/>
                <a:latin typeface="+mn-lt"/>
                <a:ea typeface="+mn-ea"/>
                <a:cs typeface="+mn-cs"/>
              </a:rPr>
              <a:t>ISR</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中相应位复位的</a:t>
            </a:r>
            <a:r>
              <a:rPr kumimoji="0" lang="en-US" altLang="zh-CN" sz="2400" b="1" i="0" u="none" strike="noStrike" kern="1200" cap="none" spc="0" normalizeH="0" baseline="0" noProof="0" dirty="0" smtClean="0">
                <a:ln>
                  <a:noFill/>
                </a:ln>
                <a:solidFill>
                  <a:srgbClr val="FFFFFF"/>
                </a:solidFill>
                <a:effectLst/>
                <a:uLnTx/>
                <a:uFillTx/>
                <a:latin typeface="+mn-lt"/>
                <a:ea typeface="+mn-ea"/>
                <a:cs typeface="+mn-cs"/>
              </a:rPr>
              <a:t>3</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位编码信息</a:t>
            </a:r>
            <a:r>
              <a:rPr kumimoji="0" lang="en-US" altLang="zh-CN" sz="2400" b="1" i="0" u="none" strike="noStrike" kern="1200" cap="none" spc="0" normalizeH="0" baseline="0" noProof="0" dirty="0" smtClean="0">
                <a:ln>
                  <a:noFill/>
                </a:ln>
                <a:solidFill>
                  <a:srgbClr val="FFFFFF"/>
                </a:solidFill>
                <a:effectLst/>
                <a:uLnTx/>
                <a:uFillTx/>
                <a:latin typeface="+mn-lt"/>
                <a:ea typeface="+mn-ea"/>
                <a:cs typeface="+mn-cs"/>
              </a:rPr>
              <a:t>,</a:t>
            </a:r>
            <a:r>
              <a:rPr kumimoji="0" lang="zh-CN" altLang="en-US" sz="2400" b="1" i="0" u="none" strike="noStrike" kern="1200" cap="none" spc="0" normalizeH="0" baseline="0" noProof="0" dirty="0" smtClean="0">
                <a:ln>
                  <a:noFill/>
                </a:ln>
                <a:solidFill>
                  <a:srgbClr val="FFFFFF"/>
                </a:solidFill>
                <a:effectLst/>
                <a:uLnTx/>
                <a:uFillTx/>
                <a:latin typeface="+mn-lt"/>
                <a:ea typeface="+mn-ea"/>
                <a:cs typeface="+mn-cs"/>
              </a:rPr>
              <a:t>清除指定中断源的中断服务标志</a:t>
            </a: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ts val="3200"/>
              </a:lnSpc>
              <a:spcBef>
                <a:spcPct val="20000"/>
              </a:spcBef>
              <a:spcAft>
                <a:spcPct val="0"/>
              </a:spcAft>
              <a:buClr>
                <a:schemeClr val="tx2"/>
              </a:buClr>
              <a:buSzPct val="60000"/>
              <a:buFont typeface="Wingdings 2" panose="05020102010507070707" pitchFamily="18" charset="2"/>
              <a:buNone/>
              <a:defRPr/>
            </a:pPr>
            <a:endParaRPr kumimoji="0" lang="zh-CN" altLang="en-US" sz="2400" b="1" i="0"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base" latinLnBrk="0" hangingPunct="1">
              <a:lnSpc>
                <a:spcPts val="3200"/>
              </a:lnSpc>
              <a:spcBef>
                <a:spcPct val="20000"/>
              </a:spcBef>
              <a:spcAft>
                <a:spcPct val="0"/>
              </a:spcAft>
              <a:buClr>
                <a:schemeClr val="tx2"/>
              </a:buClr>
              <a:buSzPct val="60000"/>
              <a:buFont typeface="Wingdings 2" panose="05020102010507070707" pitchFamily="18" charset="2"/>
              <a:buNone/>
              <a:defRPr/>
            </a:pPr>
            <a:r>
              <a:rPr kumimoji="0" lang="zh-CN" altLang="en-US" sz="2400" b="1" i="0" u="none" strike="noStrike" kern="1200" cap="none" spc="0" normalizeH="0" baseline="0" noProof="0" dirty="0" smtClean="0">
                <a:ln>
                  <a:noFill/>
                </a:ln>
                <a:solidFill>
                  <a:srgbClr val="99FF66"/>
                </a:solidFill>
                <a:effectLst/>
                <a:uLnTx/>
                <a:uFillTx/>
                <a:latin typeface="+mn-lt"/>
                <a:ea typeface="+mn-ea"/>
                <a:cs typeface="+mn-cs"/>
              </a:rPr>
              <a:t>自动</a:t>
            </a:r>
            <a:r>
              <a:rPr kumimoji="0" lang="en-US" altLang="zh-CN" sz="2400" b="1" i="0" u="none" strike="noStrike" kern="1200" cap="none" spc="0" normalizeH="0" baseline="0" noProof="0" dirty="0" smtClean="0">
                <a:ln>
                  <a:noFill/>
                </a:ln>
                <a:solidFill>
                  <a:srgbClr val="99FF66"/>
                </a:solidFill>
                <a:effectLst/>
                <a:uLnTx/>
                <a:uFillTx/>
                <a:latin typeface="+mn-lt"/>
                <a:ea typeface="+mn-ea"/>
                <a:cs typeface="+mn-cs"/>
              </a:rPr>
              <a:t>EOI</a:t>
            </a:r>
            <a:r>
              <a:rPr kumimoji="0" lang="zh-CN" altLang="en-US" sz="2400" b="1" i="0" u="none" strike="noStrike" kern="1200" cap="none" spc="0" normalizeH="0" baseline="0" noProof="0" dirty="0" smtClean="0">
                <a:ln>
                  <a:noFill/>
                </a:ln>
                <a:solidFill>
                  <a:srgbClr val="99FF66"/>
                </a:solidFill>
                <a:effectLst/>
                <a:uLnTx/>
                <a:uFillTx/>
                <a:latin typeface="+mn-lt"/>
                <a:ea typeface="+mn-ea"/>
                <a:cs typeface="+mn-cs"/>
              </a:rPr>
              <a:t>方式：</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任何一级中断</a:t>
            </a:r>
            <a:r>
              <a:rPr kumimoji="0" lang="zh-CN" altLang="en-US" sz="2400" b="1" i="0" u="sng" strike="noStrike" kern="1200" cap="none" spc="0" normalizeH="0" baseline="0" noProof="0" dirty="0" smtClean="0">
                <a:ln>
                  <a:noFill/>
                </a:ln>
                <a:solidFill>
                  <a:srgbClr val="FF0000"/>
                </a:solidFill>
                <a:effectLst/>
                <a:uLnTx/>
                <a:uFillTx/>
                <a:latin typeface="+mn-lt"/>
                <a:ea typeface="+mn-ea"/>
                <a:cs typeface="+mn-cs"/>
              </a:rPr>
              <a:t>被响应</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后，</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ISR</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中相应位置</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CPU </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进入中断响应总线周期，在第二个中断响应信号</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INTA</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结束时，自动将</a:t>
            </a:r>
            <a:r>
              <a:rPr kumimoji="0" lang="en-US" altLang="zh-CN" sz="2400" b="1" i="0" u="none" strike="noStrike" kern="1200" cap="none" spc="0" normalizeH="0" baseline="0" noProof="0" dirty="0" smtClean="0">
                <a:ln>
                  <a:noFill/>
                </a:ln>
                <a:solidFill>
                  <a:srgbClr val="FF0000"/>
                </a:solidFill>
                <a:effectLst/>
                <a:uLnTx/>
                <a:uFillTx/>
                <a:latin typeface="+mn-lt"/>
                <a:ea typeface="+mn-ea"/>
                <a:cs typeface="+mn-cs"/>
              </a:rPr>
              <a:t>ISR</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中相应位清零</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b="1" i="0" u="none" strike="noStrike" kern="1200" cap="none" spc="0" normalizeH="0" baseline="0" noProof="0" dirty="0" smtClean="0">
              <a:ln>
                <a:noFill/>
              </a:ln>
              <a:solidFill>
                <a:srgbClr val="FFFFFF"/>
              </a:solidFill>
              <a:effectLst/>
              <a:uLnTx/>
              <a:uFillTx/>
              <a:latin typeface="+mn-lt"/>
              <a:ea typeface="+mn-ea"/>
              <a:cs typeface="+mn-cs"/>
            </a:endParaRPr>
          </a:p>
        </p:txBody>
      </p:sp>
      <p:cxnSp>
        <p:nvCxnSpPr>
          <p:cNvPr id="5" name="直接连接符 4"/>
          <p:cNvCxnSpPr/>
          <p:nvPr/>
        </p:nvCxnSpPr>
        <p:spPr>
          <a:xfrm>
            <a:off x="7884795" y="4940618"/>
            <a:ext cx="7207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5" name="Rectangle 3"/>
          <p:cNvSpPr>
            <a:spLocks noGrp="1" noRot="1"/>
          </p:cNvSpPr>
          <p:nvPr>
            <p:ph idx="1"/>
          </p:nvPr>
        </p:nvSpPr>
        <p:spPr>
          <a:xfrm>
            <a:off x="457200" y="1066800"/>
            <a:ext cx="8291513" cy="5029200"/>
          </a:xfrm>
        </p:spPr>
        <p:txBody>
          <a:bodyPr vert="horz" wrap="square" lIns="91440" tIns="45720" rIns="91440" bIns="45720" anchor="t" anchorCtr="0"/>
          <a:p>
            <a:pPr algn="just" eaLnBrk="1" hangingPunct="1">
              <a:lnSpc>
                <a:spcPct val="90000"/>
              </a:lnSpc>
              <a:spcBef>
                <a:spcPct val="0"/>
              </a:spcBef>
            </a:pPr>
            <a:r>
              <a:rPr lang="en-US" altLang="zh-CN" sz="2400" b="1" dirty="0"/>
              <a:t>8259A</a:t>
            </a:r>
            <a:r>
              <a:rPr lang="zh-CN" altLang="en-US" sz="2400" b="1" dirty="0"/>
              <a:t>的编程可以分为两种：</a:t>
            </a:r>
            <a:endParaRPr lang="zh-CN" altLang="en-US" sz="2400" b="1" dirty="0"/>
          </a:p>
          <a:p>
            <a:pPr algn="just" eaLnBrk="1" hangingPunct="1">
              <a:lnSpc>
                <a:spcPct val="105000"/>
              </a:lnSpc>
              <a:spcBef>
                <a:spcPct val="10000"/>
              </a:spcBef>
              <a:buFont typeface="Wingdings" panose="05000000000000000000" pitchFamily="2" charset="2"/>
              <a:buNone/>
            </a:pPr>
            <a:r>
              <a:rPr lang="zh-CN" altLang="en-US" sz="2000" b="1" dirty="0">
                <a:solidFill>
                  <a:srgbClr val="FF0000"/>
                </a:solidFill>
              </a:rPr>
              <a:t>（</a:t>
            </a:r>
            <a:r>
              <a:rPr lang="en-US" altLang="zh-CN" sz="2000" b="1" dirty="0">
                <a:solidFill>
                  <a:srgbClr val="FF0000"/>
                </a:solidFill>
              </a:rPr>
              <a:t>1</a:t>
            </a:r>
            <a:r>
              <a:rPr lang="zh-CN" altLang="en-US" sz="2000" b="1" dirty="0">
                <a:solidFill>
                  <a:srgbClr val="FF0000"/>
                </a:solidFill>
              </a:rPr>
              <a:t>）初始化编程</a:t>
            </a:r>
            <a:r>
              <a:rPr lang="zh-CN" altLang="en-US" sz="1800" b="1" dirty="0">
                <a:solidFill>
                  <a:srgbClr val="FF0000"/>
                </a:solidFill>
              </a:rPr>
              <a:t>：</a:t>
            </a:r>
            <a:endParaRPr lang="zh-CN" altLang="en-US" sz="1800" b="1" dirty="0">
              <a:solidFill>
                <a:srgbClr val="FF0000"/>
              </a:solidFill>
            </a:endParaRPr>
          </a:p>
          <a:p>
            <a:pPr algn="just" eaLnBrk="1" hangingPunct="1">
              <a:lnSpc>
                <a:spcPct val="105000"/>
              </a:lnSpc>
              <a:spcBef>
                <a:spcPct val="10000"/>
              </a:spcBef>
              <a:buFont typeface="Wingdings" panose="05000000000000000000" pitchFamily="2" charset="2"/>
              <a:buNone/>
            </a:pPr>
            <a:r>
              <a:rPr lang="zh-CN" altLang="en-US" sz="1800" b="1" dirty="0"/>
              <a:t>     由</a:t>
            </a:r>
            <a:r>
              <a:rPr lang="en-US" altLang="zh-CN" sz="1800" b="1" dirty="0"/>
              <a:t>CPU</a:t>
            </a:r>
            <a:r>
              <a:rPr lang="zh-CN" altLang="en-US" sz="1800" b="1" dirty="0"/>
              <a:t>向</a:t>
            </a:r>
            <a:r>
              <a:rPr lang="en-US" altLang="zh-CN" sz="1800" b="1" dirty="0"/>
              <a:t>8259A</a:t>
            </a:r>
            <a:r>
              <a:rPr lang="zh-CN" altLang="en-US" sz="1800" b="1" dirty="0"/>
              <a:t>送</a:t>
            </a:r>
            <a:r>
              <a:rPr lang="en-US" altLang="zh-CN" sz="1800" b="1" dirty="0"/>
              <a:t>2</a:t>
            </a:r>
            <a:r>
              <a:rPr lang="zh-CN" altLang="en-US" sz="1800" b="1" dirty="0"/>
              <a:t>～</a:t>
            </a:r>
            <a:r>
              <a:rPr lang="en-US" altLang="zh-CN" sz="1800" b="1" dirty="0"/>
              <a:t>4</a:t>
            </a:r>
            <a:r>
              <a:rPr lang="zh-CN" altLang="en-US" sz="1800" b="1" dirty="0"/>
              <a:t>个字节的初始化命令字</a:t>
            </a:r>
            <a:r>
              <a:rPr lang="en-US" altLang="zh-CN" sz="1800" b="1" dirty="0"/>
              <a:t>ICW</a:t>
            </a:r>
            <a:r>
              <a:rPr lang="zh-CN" altLang="en-US" sz="1800" b="1" dirty="0"/>
              <a:t>（</a:t>
            </a:r>
            <a:r>
              <a:rPr lang="en-US" altLang="zh-CN" sz="1800" b="1" dirty="0"/>
              <a:t>Initialization Command  Word</a:t>
            </a:r>
            <a:r>
              <a:rPr lang="zh-CN" altLang="en-US" sz="1800" b="1" dirty="0"/>
              <a:t>）。在</a:t>
            </a:r>
            <a:r>
              <a:rPr lang="en-US" altLang="zh-CN" sz="1800" b="1" dirty="0"/>
              <a:t>8259A</a:t>
            </a:r>
            <a:r>
              <a:rPr lang="zh-CN" altLang="en-US" sz="1800" b="1" dirty="0"/>
              <a:t>开始正常工作之前，必须先送初始化命令字。</a:t>
            </a:r>
            <a:endParaRPr lang="zh-CN" altLang="en-US" sz="1800" b="1" dirty="0">
              <a:latin typeface="Times New Roman MT Extra Bold"/>
              <a:ea typeface="黑体" panose="02010609060101010101" pitchFamily="49" charset="-122"/>
            </a:endParaRPr>
          </a:p>
          <a:p>
            <a:pPr algn="just" eaLnBrk="1" hangingPunct="1">
              <a:lnSpc>
                <a:spcPct val="105000"/>
              </a:lnSpc>
              <a:spcBef>
                <a:spcPct val="10000"/>
              </a:spcBef>
              <a:buFont typeface="Wingdings" panose="05000000000000000000" pitchFamily="2" charset="2"/>
              <a:buNone/>
            </a:pPr>
            <a:r>
              <a:rPr lang="zh-CN" altLang="en-US" sz="1800" b="1" dirty="0"/>
              <a:t>		对</a:t>
            </a:r>
            <a:r>
              <a:rPr lang="en-US" altLang="zh-CN" sz="1800" b="1" dirty="0"/>
              <a:t>8259A</a:t>
            </a:r>
            <a:r>
              <a:rPr lang="zh-CN" altLang="en-US" sz="1800" b="1" dirty="0"/>
              <a:t>的初始化编程来说</a:t>
            </a:r>
            <a:r>
              <a:rPr lang="en-US" altLang="zh-CN" sz="1800" b="1" dirty="0">
                <a:solidFill>
                  <a:schemeClr val="hlink"/>
                </a:solidFill>
              </a:rPr>
              <a:t>ICW1</a:t>
            </a:r>
            <a:r>
              <a:rPr lang="zh-CN" altLang="en-US" sz="1800" b="1" dirty="0"/>
              <a:t>和</a:t>
            </a:r>
            <a:r>
              <a:rPr lang="en-US" altLang="zh-CN" sz="1800" b="1" dirty="0">
                <a:solidFill>
                  <a:schemeClr val="hlink"/>
                </a:solidFill>
              </a:rPr>
              <a:t>ICW2</a:t>
            </a:r>
            <a:r>
              <a:rPr lang="zh-CN" altLang="en-US" sz="1800" b="1" dirty="0"/>
              <a:t>是必须送的，而</a:t>
            </a:r>
            <a:r>
              <a:rPr lang="en-US" altLang="zh-CN" sz="1800" b="1" dirty="0">
                <a:solidFill>
                  <a:schemeClr val="hlink"/>
                </a:solidFill>
              </a:rPr>
              <a:t>ICW3</a:t>
            </a:r>
            <a:r>
              <a:rPr lang="zh-CN" altLang="en-US" sz="1800" b="1" dirty="0"/>
              <a:t>和</a:t>
            </a:r>
            <a:r>
              <a:rPr lang="en-US" altLang="zh-CN" sz="1800" b="1" dirty="0">
                <a:solidFill>
                  <a:schemeClr val="hlink"/>
                </a:solidFill>
              </a:rPr>
              <a:t>ICW4</a:t>
            </a:r>
            <a:r>
              <a:rPr lang="zh-CN" altLang="en-US" sz="1800" b="1" dirty="0"/>
              <a:t>是由情况来选择的</a:t>
            </a:r>
            <a:r>
              <a:rPr lang="en-US" altLang="zh-CN" sz="1800" b="1" dirty="0"/>
              <a:t>.</a:t>
            </a:r>
            <a:endParaRPr lang="en-US" altLang="zh-CN" sz="1800" b="1" dirty="0"/>
          </a:p>
          <a:p>
            <a:pPr algn="just" eaLnBrk="1" hangingPunct="1">
              <a:lnSpc>
                <a:spcPct val="90000"/>
              </a:lnSpc>
              <a:spcBef>
                <a:spcPct val="0"/>
              </a:spcBef>
              <a:buFont typeface="Wingdings" panose="05000000000000000000" pitchFamily="2" charset="2"/>
              <a:buNone/>
            </a:pPr>
            <a:r>
              <a:rPr lang="zh-CN" altLang="en-US" sz="2000" b="1" dirty="0">
                <a:solidFill>
                  <a:srgbClr val="FF0000"/>
                </a:solidFill>
              </a:rPr>
              <a:t>（</a:t>
            </a:r>
            <a:r>
              <a:rPr lang="en-US" altLang="zh-CN" sz="2000" b="1" dirty="0">
                <a:solidFill>
                  <a:srgbClr val="FF0000"/>
                </a:solidFill>
              </a:rPr>
              <a:t>2</a:t>
            </a:r>
            <a:r>
              <a:rPr lang="zh-CN" altLang="en-US" sz="2000" b="1" dirty="0">
                <a:solidFill>
                  <a:srgbClr val="FF0000"/>
                </a:solidFill>
              </a:rPr>
              <a:t>）工作方式编程</a:t>
            </a:r>
            <a:r>
              <a:rPr lang="zh-CN" altLang="en-US" sz="1800" b="1" dirty="0">
                <a:solidFill>
                  <a:srgbClr val="FF0000"/>
                </a:solidFill>
              </a:rPr>
              <a:t>：</a:t>
            </a:r>
            <a:endParaRPr lang="zh-CN" altLang="en-US" sz="1800" b="1" dirty="0">
              <a:solidFill>
                <a:srgbClr val="FF0000"/>
              </a:solidFill>
            </a:endParaRPr>
          </a:p>
          <a:p>
            <a:pPr algn="just" eaLnBrk="1" hangingPunct="1">
              <a:lnSpc>
                <a:spcPct val="90000"/>
              </a:lnSpc>
              <a:spcBef>
                <a:spcPct val="0"/>
              </a:spcBef>
              <a:buFont typeface="Wingdings" panose="05000000000000000000" pitchFamily="2" charset="2"/>
              <a:buNone/>
            </a:pPr>
            <a:r>
              <a:rPr lang="zh-CN" altLang="en-US" sz="1800" b="1" dirty="0"/>
              <a:t>    由</a:t>
            </a:r>
            <a:r>
              <a:rPr lang="en-US" altLang="zh-CN" sz="1800" b="1" dirty="0"/>
              <a:t>CPU</a:t>
            </a:r>
            <a:r>
              <a:rPr lang="zh-CN" altLang="en-US" sz="1800" b="1" dirty="0"/>
              <a:t>向</a:t>
            </a:r>
            <a:r>
              <a:rPr lang="en-US" altLang="zh-CN" sz="1800" b="1" dirty="0"/>
              <a:t>8259A</a:t>
            </a:r>
            <a:r>
              <a:rPr lang="zh-CN" altLang="en-US" sz="1800" b="1" dirty="0"/>
              <a:t>送三个字节的工作命令字</a:t>
            </a:r>
            <a:r>
              <a:rPr lang="en-US" altLang="zh-CN" sz="1800" b="1" dirty="0"/>
              <a:t>OCW</a:t>
            </a:r>
            <a:r>
              <a:rPr lang="zh-CN" altLang="en-US" sz="1800" b="1" dirty="0"/>
              <a:t>（</a:t>
            </a:r>
            <a:r>
              <a:rPr lang="en-US" altLang="zh-CN" sz="1800" b="1" dirty="0"/>
              <a:t>Operation Command Word</a:t>
            </a:r>
            <a:r>
              <a:rPr lang="zh-CN" altLang="en-US" sz="1800" b="1" dirty="0"/>
              <a:t>）。以规定</a:t>
            </a:r>
            <a:r>
              <a:rPr lang="en-US" altLang="zh-CN" sz="1800" b="1" dirty="0"/>
              <a:t>8259A</a:t>
            </a:r>
            <a:r>
              <a:rPr lang="zh-CN" altLang="en-US" sz="1800" b="1" dirty="0"/>
              <a:t>的工作方式，例如：</a:t>
            </a:r>
            <a:endParaRPr lang="zh-CN" altLang="en-US" sz="1800" b="1" dirty="0"/>
          </a:p>
          <a:p>
            <a:pPr lvl="2" algn="just" eaLnBrk="1" hangingPunct="1">
              <a:lnSpc>
                <a:spcPct val="90000"/>
              </a:lnSpc>
              <a:spcBef>
                <a:spcPct val="0"/>
              </a:spcBef>
              <a:buFont typeface="Wingdings 2" panose="05020102010507070707" pitchFamily="18" charset="2"/>
              <a:buChar char=""/>
            </a:pPr>
            <a:r>
              <a:rPr lang="en-US" altLang="zh-CN" sz="1800" b="1" dirty="0"/>
              <a:t>·  </a:t>
            </a:r>
            <a:r>
              <a:rPr lang="zh-CN" altLang="en-US" sz="1800" b="1" dirty="0"/>
              <a:t>中断屏蔽</a:t>
            </a:r>
            <a:endParaRPr lang="zh-CN" altLang="en-US" sz="1800" b="1" dirty="0"/>
          </a:p>
          <a:p>
            <a:pPr lvl="2" algn="just" eaLnBrk="1" hangingPunct="1">
              <a:lnSpc>
                <a:spcPct val="90000"/>
              </a:lnSpc>
              <a:spcBef>
                <a:spcPct val="0"/>
              </a:spcBef>
              <a:buFont typeface="Wingdings 2" panose="05020102010507070707" pitchFamily="18" charset="2"/>
              <a:buChar char=""/>
            </a:pPr>
            <a:r>
              <a:rPr lang="en-US" altLang="zh-CN" sz="1800" b="1" dirty="0"/>
              <a:t>·  </a:t>
            </a:r>
            <a:r>
              <a:rPr lang="zh-CN" altLang="en-US" sz="1800" b="1" dirty="0"/>
              <a:t>结束中断</a:t>
            </a:r>
            <a:endParaRPr lang="zh-CN" altLang="en-US" sz="1800" b="1" dirty="0"/>
          </a:p>
          <a:p>
            <a:pPr lvl="2" algn="just" eaLnBrk="1" hangingPunct="1">
              <a:lnSpc>
                <a:spcPct val="90000"/>
              </a:lnSpc>
              <a:spcBef>
                <a:spcPct val="0"/>
              </a:spcBef>
              <a:buFont typeface="Wingdings 2" panose="05020102010507070707" pitchFamily="18" charset="2"/>
              <a:buChar char=""/>
            </a:pPr>
            <a:r>
              <a:rPr lang="en-US" altLang="zh-CN" sz="1800" b="1" dirty="0"/>
              <a:t>·  </a:t>
            </a:r>
            <a:r>
              <a:rPr lang="zh-CN" altLang="en-US" sz="1800" b="1" dirty="0"/>
              <a:t>优先权循环</a:t>
            </a:r>
            <a:endParaRPr lang="zh-CN" altLang="en-US" sz="1800" b="1" dirty="0"/>
          </a:p>
          <a:p>
            <a:pPr lvl="2" algn="just" eaLnBrk="1" hangingPunct="1">
              <a:lnSpc>
                <a:spcPct val="90000"/>
              </a:lnSpc>
              <a:spcBef>
                <a:spcPct val="0"/>
              </a:spcBef>
              <a:buFont typeface="Wingdings 2" panose="05020102010507070707" pitchFamily="18" charset="2"/>
              <a:buChar char=""/>
            </a:pPr>
            <a:r>
              <a:rPr lang="en-US" altLang="zh-CN" sz="1800" b="1" dirty="0"/>
              <a:t>·  </a:t>
            </a:r>
            <a:r>
              <a:rPr lang="zh-CN" altLang="en-US" sz="1800" b="1" dirty="0"/>
              <a:t>中断状态</a:t>
            </a:r>
            <a:endParaRPr lang="zh-CN" altLang="en-US" sz="1800" b="1" dirty="0"/>
          </a:p>
          <a:p>
            <a:pPr algn="just" eaLnBrk="1" hangingPunct="1">
              <a:lnSpc>
                <a:spcPct val="90000"/>
              </a:lnSpc>
              <a:spcBef>
                <a:spcPct val="0"/>
              </a:spcBef>
              <a:buFont typeface="Wingdings" panose="05000000000000000000" pitchFamily="2" charset="2"/>
              <a:buNone/>
            </a:pPr>
            <a:r>
              <a:rPr lang="zh-CN" altLang="en-US" sz="1800" b="1" dirty="0"/>
              <a:t>	工作命令字可在</a:t>
            </a:r>
            <a:r>
              <a:rPr lang="en-US" altLang="zh-CN" sz="1800" b="1" dirty="0"/>
              <a:t>8259A</a:t>
            </a:r>
            <a:r>
              <a:rPr lang="zh-CN" altLang="en-US" sz="1800" b="1" dirty="0"/>
              <a:t>已经初始化以后的任何时间写入。</a:t>
            </a:r>
            <a:endParaRPr lang="zh-CN" altLang="en-US" sz="1800" b="1" dirty="0"/>
          </a:p>
          <a:p>
            <a:pPr algn="just" eaLnBrk="1" hangingPunct="1">
              <a:lnSpc>
                <a:spcPct val="90000"/>
              </a:lnSpc>
              <a:spcBef>
                <a:spcPct val="0"/>
              </a:spcBef>
              <a:buFont typeface="Wingdings" panose="05000000000000000000" pitchFamily="2" charset="2"/>
              <a:buNone/>
            </a:pPr>
            <a:endParaRPr lang="zh-CN" altLang="en-US" sz="1800" b="1" dirty="0"/>
          </a:p>
          <a:p>
            <a:pPr algn="just" eaLnBrk="1" hangingPunct="1">
              <a:lnSpc>
                <a:spcPct val="90000"/>
              </a:lnSpc>
              <a:spcBef>
                <a:spcPct val="0"/>
              </a:spcBef>
              <a:buFont typeface="Wingdings" panose="05000000000000000000" pitchFamily="2" charset="2"/>
              <a:buNone/>
            </a:pPr>
            <a:r>
              <a:rPr lang="zh-CN" altLang="en-US" sz="2400" b="1" dirty="0">
                <a:solidFill>
                  <a:schemeClr val="hlink"/>
                </a:solidFill>
              </a:rPr>
              <a:t>注意：</a:t>
            </a:r>
            <a:r>
              <a:rPr lang="en-US" altLang="zh-CN" sz="2000" b="1" dirty="0">
                <a:solidFill>
                  <a:schemeClr val="hlink"/>
                </a:solidFill>
              </a:rPr>
              <a:t>1) </a:t>
            </a:r>
            <a:r>
              <a:rPr lang="en-US" altLang="zh-CN" sz="2000" b="1" dirty="0">
                <a:solidFill>
                  <a:schemeClr val="hlink"/>
                </a:solidFill>
                <a:latin typeface="Times New Roman" panose="02020603050405020304" pitchFamily="18" charset="0"/>
              </a:rPr>
              <a:t>8259A</a:t>
            </a:r>
            <a:r>
              <a:rPr lang="zh-CN" altLang="en-US" sz="2000" b="1" dirty="0">
                <a:solidFill>
                  <a:schemeClr val="hlink"/>
                </a:solidFill>
                <a:latin typeface="Times New Roman" panose="02020603050405020304" pitchFamily="18" charset="0"/>
              </a:rPr>
              <a:t>只有</a:t>
            </a:r>
            <a:r>
              <a:rPr lang="en-US" altLang="zh-CN" sz="2000" b="1" dirty="0">
                <a:solidFill>
                  <a:schemeClr val="hlink"/>
                </a:solidFill>
                <a:latin typeface="Times New Roman" panose="02020603050405020304" pitchFamily="18" charset="0"/>
              </a:rPr>
              <a:t>2</a:t>
            </a:r>
            <a:r>
              <a:rPr lang="zh-CN" altLang="en-US" sz="2000" b="1" dirty="0">
                <a:solidFill>
                  <a:schemeClr val="hlink"/>
                </a:solidFill>
                <a:latin typeface="Times New Roman" panose="02020603050405020304" pitchFamily="18" charset="0"/>
              </a:rPr>
              <a:t>个端口地址，它根据命令字在写入时的</a:t>
            </a:r>
            <a:r>
              <a:rPr lang="zh-CN" altLang="en-US" sz="2000" b="1" dirty="0">
                <a:solidFill>
                  <a:schemeClr val="tx2"/>
                </a:solidFill>
                <a:latin typeface="Times New Roman" panose="02020603050405020304" pitchFamily="18" charset="0"/>
              </a:rPr>
              <a:t>写入顺序</a:t>
            </a:r>
            <a:endParaRPr lang="zh-CN" altLang="en-US" sz="2000" b="1" dirty="0">
              <a:solidFill>
                <a:schemeClr val="tx2"/>
              </a:solidFill>
              <a:latin typeface="Times New Roman" panose="02020603050405020304" pitchFamily="18" charset="0"/>
            </a:endParaRPr>
          </a:p>
          <a:p>
            <a:pPr algn="just" eaLnBrk="1" hangingPunct="1">
              <a:lnSpc>
                <a:spcPct val="90000"/>
              </a:lnSpc>
              <a:spcBef>
                <a:spcPct val="0"/>
              </a:spcBef>
              <a:buFont typeface="Wingdings" panose="05000000000000000000" pitchFamily="2" charset="2"/>
              <a:buNone/>
            </a:pPr>
            <a:r>
              <a:rPr lang="zh-CN" altLang="en-US" sz="2000" b="1" dirty="0">
                <a:solidFill>
                  <a:schemeClr val="tx2"/>
                </a:solidFill>
                <a:latin typeface="Times New Roman" panose="02020603050405020304" pitchFamily="18" charset="0"/>
              </a:rPr>
              <a:t>                   </a:t>
            </a:r>
            <a:r>
              <a:rPr lang="zh-CN" altLang="en-US" sz="2000" b="1" dirty="0">
                <a:solidFill>
                  <a:schemeClr val="hlink"/>
                </a:solidFill>
                <a:latin typeface="Times New Roman" panose="02020603050405020304" pitchFamily="18" charset="0"/>
              </a:rPr>
              <a:t>和自身所带</a:t>
            </a:r>
            <a:r>
              <a:rPr lang="zh-CN" altLang="en-US" sz="2000" b="1" dirty="0">
                <a:solidFill>
                  <a:schemeClr val="tx2"/>
                </a:solidFill>
                <a:latin typeface="Times New Roman" panose="02020603050405020304" pitchFamily="18" charset="0"/>
              </a:rPr>
              <a:t>标志</a:t>
            </a:r>
            <a:r>
              <a:rPr lang="zh-CN" altLang="en-US" sz="2000" b="1" dirty="0">
                <a:solidFill>
                  <a:schemeClr val="hlink"/>
                </a:solidFill>
                <a:latin typeface="Times New Roman" panose="02020603050405020304" pitchFamily="18" charset="0"/>
              </a:rPr>
              <a:t>决定送入何处</a:t>
            </a:r>
            <a:r>
              <a:rPr lang="en-US" altLang="zh-CN" sz="2000" b="1" dirty="0">
                <a:solidFill>
                  <a:schemeClr val="hlink"/>
                </a:solidFill>
                <a:latin typeface="Times New Roman" panose="02020603050405020304" pitchFamily="18" charset="0"/>
              </a:rPr>
              <a:t>;</a:t>
            </a:r>
            <a:endParaRPr lang="en-US" altLang="zh-CN" sz="2000" b="1" dirty="0">
              <a:solidFill>
                <a:schemeClr val="hlink"/>
              </a:solidFill>
              <a:latin typeface="Times New Roman" panose="02020603050405020304" pitchFamily="18" charset="0"/>
            </a:endParaRPr>
          </a:p>
          <a:p>
            <a:pPr algn="just" eaLnBrk="1" hangingPunct="1">
              <a:lnSpc>
                <a:spcPct val="90000"/>
              </a:lnSpc>
              <a:spcBef>
                <a:spcPct val="0"/>
              </a:spcBef>
              <a:buFont typeface="Wingdings" panose="05000000000000000000" pitchFamily="2" charset="2"/>
              <a:buNone/>
            </a:pPr>
            <a:r>
              <a:rPr lang="en-US" altLang="zh-CN" sz="2000" b="1" dirty="0">
                <a:solidFill>
                  <a:schemeClr val="hlink"/>
                </a:solidFill>
                <a:latin typeface="Times New Roman" panose="02020603050405020304" pitchFamily="18" charset="0"/>
              </a:rPr>
              <a:t>               2)8259A</a:t>
            </a:r>
            <a:r>
              <a:rPr lang="zh-CN" altLang="en-US" sz="2000" b="1" dirty="0">
                <a:solidFill>
                  <a:schemeClr val="hlink"/>
                </a:solidFill>
                <a:latin typeface="Times New Roman" panose="02020603050405020304" pitchFamily="18" charset="0"/>
              </a:rPr>
              <a:t>控制字写入的端口地址。</a:t>
            </a:r>
            <a:endParaRPr lang="zh-CN" altLang="en-US" sz="2000" b="1" dirty="0">
              <a:solidFill>
                <a:schemeClr val="hlink"/>
              </a:solidFill>
              <a:latin typeface="Times New Roman" panose="02020603050405020304" pitchFamily="18" charset="0"/>
            </a:endParaRPr>
          </a:p>
        </p:txBody>
      </p:sp>
      <p:sp>
        <p:nvSpPr>
          <p:cNvPr id="65539" name="文本框 1"/>
          <p:cNvSpPr txBox="1"/>
          <p:nvPr/>
        </p:nvSpPr>
        <p:spPr>
          <a:xfrm>
            <a:off x="323850" y="260350"/>
            <a:ext cx="7416800" cy="523875"/>
          </a:xfrm>
          <a:prstGeom prst="rect">
            <a:avLst/>
          </a:prstGeom>
          <a:noFill/>
          <a:ln w="9525">
            <a:noFill/>
          </a:ln>
        </p:spPr>
        <p:txBody>
          <a:bodyPr>
            <a:spAutoFit/>
          </a:bodyPr>
          <a:p>
            <a:r>
              <a:rPr lang="en-US" altLang="zh-CN" sz="2800" dirty="0">
                <a:solidFill>
                  <a:srgbClr val="66FFFF"/>
                </a:solidFill>
                <a:latin typeface="Arial" panose="020B0604020202020204" pitchFamily="34" charset="0"/>
              </a:rPr>
              <a:t>7.6.5    8259A</a:t>
            </a:r>
            <a:r>
              <a:rPr lang="zh-CN" altLang="en-US" sz="2800" dirty="0">
                <a:solidFill>
                  <a:srgbClr val="66FFFF"/>
                </a:solidFill>
                <a:latin typeface="Arial" panose="020B0604020202020204" pitchFamily="34" charset="0"/>
              </a:rPr>
              <a:t>的控制字及其工作方式</a:t>
            </a:r>
            <a:endParaRPr lang="zh-CN" altLang="en-US" sz="2800" dirty="0">
              <a:solidFill>
                <a:srgbClr val="66FFFF"/>
              </a:solidFill>
              <a:latin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435">
                                            <p:txEl>
                                              <p:charRg st="0" end="16"/>
                                            </p:txEl>
                                          </p:spTgt>
                                        </p:tgtEl>
                                        <p:attrNameLst>
                                          <p:attrName>style.visibility</p:attrName>
                                        </p:attrNameLst>
                                      </p:cBhvr>
                                      <p:to>
                                        <p:strVal val="visible"/>
                                      </p:to>
                                    </p:set>
                                    <p:animEffect transition="in" filter="barn(outVertical)">
                                      <p:cBhvr>
                                        <p:cTn id="7" dur="500"/>
                                        <p:tgtEl>
                                          <p:spTgt spid="18435">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8435">
                                            <p:txEl>
                                              <p:charRg st="16" end="26"/>
                                            </p:txEl>
                                          </p:spTgt>
                                        </p:tgtEl>
                                        <p:attrNameLst>
                                          <p:attrName>style.visibility</p:attrName>
                                        </p:attrNameLst>
                                      </p:cBhvr>
                                      <p:to>
                                        <p:strVal val="visible"/>
                                      </p:to>
                                    </p:set>
                                    <p:animEffect transition="in" filter="barn(outVertical)">
                                      <p:cBhvr>
                                        <p:cTn id="12" dur="500"/>
                                        <p:tgtEl>
                                          <p:spTgt spid="18435">
                                            <p:txEl>
                                              <p:charRg st="16"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8435">
                                            <p:txEl>
                                              <p:charRg st="26" end="116"/>
                                            </p:txEl>
                                          </p:spTgt>
                                        </p:tgtEl>
                                        <p:attrNameLst>
                                          <p:attrName>style.visibility</p:attrName>
                                        </p:attrNameLst>
                                      </p:cBhvr>
                                      <p:to>
                                        <p:strVal val="visible"/>
                                      </p:to>
                                    </p:set>
                                    <p:animEffect transition="in" filter="barn(outVertical)">
                                      <p:cBhvr>
                                        <p:cTn id="17" dur="500"/>
                                        <p:tgtEl>
                                          <p:spTgt spid="18435">
                                            <p:txEl>
                                              <p:charRg st="26" end="11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8435">
                                            <p:txEl>
                                              <p:charRg st="116" end="169"/>
                                            </p:txEl>
                                          </p:spTgt>
                                        </p:tgtEl>
                                        <p:attrNameLst>
                                          <p:attrName>style.visibility</p:attrName>
                                        </p:attrNameLst>
                                      </p:cBhvr>
                                      <p:to>
                                        <p:strVal val="visible"/>
                                      </p:to>
                                    </p:set>
                                    <p:animEffect transition="in" filter="barn(outVertical)">
                                      <p:cBhvr>
                                        <p:cTn id="22" dur="500"/>
                                        <p:tgtEl>
                                          <p:spTgt spid="18435">
                                            <p:txEl>
                                              <p:charRg st="116" end="16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8435">
                                            <p:txEl>
                                              <p:charRg st="169" end="180"/>
                                            </p:txEl>
                                          </p:spTgt>
                                        </p:tgtEl>
                                        <p:attrNameLst>
                                          <p:attrName>style.visibility</p:attrName>
                                        </p:attrNameLst>
                                      </p:cBhvr>
                                      <p:to>
                                        <p:strVal val="visible"/>
                                      </p:to>
                                    </p:set>
                                    <p:animEffect transition="in" filter="barn(outVertical)">
                                      <p:cBhvr>
                                        <p:cTn id="27" dur="500"/>
                                        <p:tgtEl>
                                          <p:spTgt spid="18435">
                                            <p:txEl>
                                              <p:charRg st="169" end="18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8435">
                                            <p:txEl>
                                              <p:charRg st="180" end="251"/>
                                            </p:txEl>
                                          </p:spTgt>
                                        </p:tgtEl>
                                        <p:attrNameLst>
                                          <p:attrName>style.visibility</p:attrName>
                                        </p:attrNameLst>
                                      </p:cBhvr>
                                      <p:to>
                                        <p:strVal val="visible"/>
                                      </p:to>
                                    </p:set>
                                    <p:animEffect transition="in" filter="barn(outVertical)">
                                      <p:cBhvr>
                                        <p:cTn id="32" dur="500"/>
                                        <p:tgtEl>
                                          <p:spTgt spid="18435">
                                            <p:txEl>
                                              <p:charRg st="180" end="251"/>
                                            </p:txEl>
                                          </p:spTgt>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435">
                                            <p:txEl>
                                              <p:charRg st="251" end="259"/>
                                            </p:txEl>
                                          </p:spTgt>
                                        </p:tgtEl>
                                        <p:attrNameLst>
                                          <p:attrName>style.visibility</p:attrName>
                                        </p:attrNameLst>
                                      </p:cBhvr>
                                      <p:to>
                                        <p:strVal val="visible"/>
                                      </p:to>
                                    </p:set>
                                    <p:animEffect transition="in" filter="barn(outVertical)">
                                      <p:cBhvr>
                                        <p:cTn id="35" dur="500"/>
                                        <p:tgtEl>
                                          <p:spTgt spid="18435">
                                            <p:txEl>
                                              <p:charRg st="251" end="259"/>
                                            </p:txEl>
                                          </p:spTgt>
                                        </p:tgtEl>
                                      </p:cBhvr>
                                    </p:animEffect>
                                  </p:childTnLst>
                                </p:cTn>
                              </p:par>
                              <p:par>
                                <p:cTn id="36" presetID="16" presetClass="entr" presetSubtype="37" fill="hold" grpId="0" nodeType="withEffect">
                                  <p:stCondLst>
                                    <p:cond delay="0"/>
                                  </p:stCondLst>
                                  <p:childTnLst>
                                    <p:set>
                                      <p:cBhvr>
                                        <p:cTn id="37" dur="1" fill="hold">
                                          <p:stCondLst>
                                            <p:cond delay="0"/>
                                          </p:stCondLst>
                                        </p:cTn>
                                        <p:tgtEl>
                                          <p:spTgt spid="18435">
                                            <p:txEl>
                                              <p:charRg st="259" end="267"/>
                                            </p:txEl>
                                          </p:spTgt>
                                        </p:tgtEl>
                                        <p:attrNameLst>
                                          <p:attrName>style.visibility</p:attrName>
                                        </p:attrNameLst>
                                      </p:cBhvr>
                                      <p:to>
                                        <p:strVal val="visible"/>
                                      </p:to>
                                    </p:set>
                                    <p:animEffect transition="in" filter="barn(outVertical)">
                                      <p:cBhvr>
                                        <p:cTn id="38" dur="500"/>
                                        <p:tgtEl>
                                          <p:spTgt spid="18435">
                                            <p:txEl>
                                              <p:charRg st="259" end="267"/>
                                            </p:txEl>
                                          </p:spTgt>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18435">
                                            <p:txEl>
                                              <p:charRg st="267" end="276"/>
                                            </p:txEl>
                                          </p:spTgt>
                                        </p:tgtEl>
                                        <p:attrNameLst>
                                          <p:attrName>style.visibility</p:attrName>
                                        </p:attrNameLst>
                                      </p:cBhvr>
                                      <p:to>
                                        <p:strVal val="visible"/>
                                      </p:to>
                                    </p:set>
                                    <p:animEffect transition="in" filter="barn(outVertical)">
                                      <p:cBhvr>
                                        <p:cTn id="41" dur="500"/>
                                        <p:tgtEl>
                                          <p:spTgt spid="18435">
                                            <p:txEl>
                                              <p:charRg st="267" end="276"/>
                                            </p:txEl>
                                          </p:spTgt>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18435">
                                            <p:txEl>
                                              <p:charRg st="276" end="284"/>
                                            </p:txEl>
                                          </p:spTgt>
                                        </p:tgtEl>
                                        <p:attrNameLst>
                                          <p:attrName>style.visibility</p:attrName>
                                        </p:attrNameLst>
                                      </p:cBhvr>
                                      <p:to>
                                        <p:strVal val="visible"/>
                                      </p:to>
                                    </p:set>
                                    <p:animEffect transition="in" filter="barn(outVertical)">
                                      <p:cBhvr>
                                        <p:cTn id="44" dur="500"/>
                                        <p:tgtEl>
                                          <p:spTgt spid="18435">
                                            <p:txEl>
                                              <p:charRg st="276" end="28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grpId="0" nodeType="clickEffect">
                                  <p:stCondLst>
                                    <p:cond delay="0"/>
                                  </p:stCondLst>
                                  <p:childTnLst>
                                    <p:set>
                                      <p:cBhvr>
                                        <p:cTn id="48" dur="1" fill="hold">
                                          <p:stCondLst>
                                            <p:cond delay="0"/>
                                          </p:stCondLst>
                                        </p:cTn>
                                        <p:tgtEl>
                                          <p:spTgt spid="18435">
                                            <p:txEl>
                                              <p:charRg st="284" end="313"/>
                                            </p:txEl>
                                          </p:spTgt>
                                        </p:tgtEl>
                                        <p:attrNameLst>
                                          <p:attrName>style.visibility</p:attrName>
                                        </p:attrNameLst>
                                      </p:cBhvr>
                                      <p:to>
                                        <p:strVal val="visible"/>
                                      </p:to>
                                    </p:set>
                                    <p:animEffect transition="in" filter="barn(outVertical)">
                                      <p:cBhvr>
                                        <p:cTn id="49" dur="500"/>
                                        <p:tgtEl>
                                          <p:spTgt spid="18435">
                                            <p:txEl>
                                              <p:charRg st="284" end="3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37" fill="hold" grpId="0" nodeType="clickEffect">
                                  <p:stCondLst>
                                    <p:cond delay="0"/>
                                  </p:stCondLst>
                                  <p:childTnLst>
                                    <p:set>
                                      <p:cBhvr>
                                        <p:cTn id="53" dur="1" fill="hold">
                                          <p:stCondLst>
                                            <p:cond delay="0"/>
                                          </p:stCondLst>
                                        </p:cTn>
                                        <p:tgtEl>
                                          <p:spTgt spid="18435">
                                            <p:txEl>
                                              <p:charRg st="314" end="350"/>
                                            </p:txEl>
                                          </p:spTgt>
                                        </p:tgtEl>
                                        <p:attrNameLst>
                                          <p:attrName>style.visibility</p:attrName>
                                        </p:attrNameLst>
                                      </p:cBhvr>
                                      <p:to>
                                        <p:strVal val="visible"/>
                                      </p:to>
                                    </p:set>
                                    <p:animEffect transition="in" filter="barn(outVertical)">
                                      <p:cBhvr>
                                        <p:cTn id="54" dur="500"/>
                                        <p:tgtEl>
                                          <p:spTgt spid="18435">
                                            <p:txEl>
                                              <p:charRg st="314" end="35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37" fill="hold" grpId="0" nodeType="clickEffect">
                                  <p:stCondLst>
                                    <p:cond delay="0"/>
                                  </p:stCondLst>
                                  <p:childTnLst>
                                    <p:set>
                                      <p:cBhvr>
                                        <p:cTn id="58" dur="1" fill="hold">
                                          <p:stCondLst>
                                            <p:cond delay="0"/>
                                          </p:stCondLst>
                                        </p:cTn>
                                        <p:tgtEl>
                                          <p:spTgt spid="18435">
                                            <p:txEl>
                                              <p:charRg st="350" end="384"/>
                                            </p:txEl>
                                          </p:spTgt>
                                        </p:tgtEl>
                                        <p:attrNameLst>
                                          <p:attrName>style.visibility</p:attrName>
                                        </p:attrNameLst>
                                      </p:cBhvr>
                                      <p:to>
                                        <p:strVal val="visible"/>
                                      </p:to>
                                    </p:set>
                                    <p:animEffect transition="in" filter="barn(outVertical)">
                                      <p:cBhvr>
                                        <p:cTn id="59" dur="500"/>
                                        <p:tgtEl>
                                          <p:spTgt spid="18435">
                                            <p:txEl>
                                              <p:charRg st="350" end="38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18435">
                                            <p:txEl>
                                              <p:charRg st="384" end="418"/>
                                            </p:txEl>
                                          </p:spTgt>
                                        </p:tgtEl>
                                        <p:attrNameLst>
                                          <p:attrName>style.visibility</p:attrName>
                                        </p:attrNameLst>
                                      </p:cBhvr>
                                      <p:to>
                                        <p:strVal val="visible"/>
                                      </p:to>
                                    </p:set>
                                    <p:animEffect transition="in" filter="barn(outVertical)">
                                      <p:cBhvr>
                                        <p:cTn id="64" dur="500"/>
                                        <p:tgtEl>
                                          <p:spTgt spid="18435">
                                            <p:txEl>
                                              <p:charRg st="384" end="4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12290" name="Object 2"/>
          <p:cNvGraphicFramePr>
            <a:graphicFrameLocks noChangeAspect="1"/>
          </p:cNvGraphicFramePr>
          <p:nvPr/>
        </p:nvGraphicFramePr>
        <p:xfrm>
          <a:off x="1019175" y="1484313"/>
          <a:ext cx="6865938" cy="4752975"/>
        </p:xfrm>
        <a:graphic>
          <a:graphicData uri="http://schemas.openxmlformats.org/presentationml/2006/ole">
            <mc:AlternateContent xmlns:mc="http://schemas.openxmlformats.org/markup-compatibility/2006">
              <mc:Choice xmlns:v="urn:schemas-microsoft-com:vml" Requires="v">
                <p:oleObj spid="_x0000_s3088" name="" r:id="rId1" imgW="12192000" imgH="6410325" progId="Photoshop.Image.7">
                  <p:embed/>
                </p:oleObj>
              </mc:Choice>
              <mc:Fallback>
                <p:oleObj name="" r:id="rId1" imgW="12192000" imgH="6410325" progId="Photoshop.Image.7">
                  <p:embed/>
                  <p:pic>
                    <p:nvPicPr>
                      <p:cNvPr id="0" name="图片 3087"/>
                      <p:cNvPicPr/>
                      <p:nvPr/>
                    </p:nvPicPr>
                    <p:blipFill>
                      <a:blip r:embed="rId2"/>
                      <a:stretch>
                        <a:fillRect/>
                      </a:stretch>
                    </p:blipFill>
                    <p:spPr>
                      <a:xfrm>
                        <a:off x="1019175" y="1484313"/>
                        <a:ext cx="6865938" cy="4752975"/>
                      </a:xfrm>
                      <a:prstGeom prst="rect">
                        <a:avLst/>
                      </a:prstGeom>
                      <a:noFill/>
                      <a:ln w="38100">
                        <a:noFill/>
                        <a:miter/>
                      </a:ln>
                    </p:spPr>
                  </p:pic>
                </p:oleObj>
              </mc:Fallback>
            </mc:AlternateContent>
          </a:graphicData>
        </a:graphic>
      </p:graphicFrame>
      <p:sp>
        <p:nvSpPr>
          <p:cNvPr id="12291" name="Text Box 3"/>
          <p:cNvSpPr txBox="1"/>
          <p:nvPr/>
        </p:nvSpPr>
        <p:spPr>
          <a:xfrm>
            <a:off x="323850" y="884238"/>
            <a:ext cx="6477000" cy="457200"/>
          </a:xfrm>
          <a:prstGeom prst="rect">
            <a:avLst/>
          </a:prstGeom>
          <a:noFill/>
          <a:ln w="9525">
            <a:noFill/>
          </a:ln>
        </p:spPr>
        <p:txBody>
          <a:bodyPr>
            <a:spAutoFit/>
          </a:bodyPr>
          <a:p>
            <a:pPr>
              <a:spcBef>
                <a:spcPct val="50000"/>
              </a:spcBef>
            </a:pPr>
            <a:r>
              <a:rPr lang="en-US" altLang="zh-CN" sz="2400" b="1" dirty="0">
                <a:solidFill>
                  <a:srgbClr val="FFFC25"/>
                </a:solidFill>
                <a:latin typeface="Times New Roman" panose="02020603050405020304" pitchFamily="18" charset="0"/>
              </a:rPr>
              <a:t>1</a:t>
            </a:r>
            <a:r>
              <a:rPr lang="zh-CN" altLang="en-US" sz="2400" b="1" dirty="0">
                <a:solidFill>
                  <a:srgbClr val="FFFC25"/>
                </a:solidFill>
                <a:latin typeface="Times New Roman" panose="02020603050405020304" pitchFamily="18" charset="0"/>
              </a:rPr>
              <a:t>、初始化命令字</a:t>
            </a:r>
            <a:r>
              <a:rPr lang="en-US" altLang="zh-CN" sz="2400" b="1" dirty="0">
                <a:solidFill>
                  <a:srgbClr val="FFFC25"/>
                </a:solidFill>
                <a:latin typeface="Times New Roman" panose="02020603050405020304" pitchFamily="18" charset="0"/>
              </a:rPr>
              <a:t>ICW1</a:t>
            </a:r>
            <a:endParaRPr lang="en-US" altLang="zh-CN" sz="2400" b="1" dirty="0">
              <a:solidFill>
                <a:srgbClr val="FFFC25"/>
              </a:solidFill>
              <a:latin typeface="Times New Roman" panose="02020603050405020304" pitchFamily="18" charset="0"/>
            </a:endParaRPr>
          </a:p>
        </p:txBody>
      </p:sp>
      <p:sp>
        <p:nvSpPr>
          <p:cNvPr id="12292" name="Text Box 4"/>
          <p:cNvSpPr txBox="1"/>
          <p:nvPr/>
        </p:nvSpPr>
        <p:spPr>
          <a:xfrm>
            <a:off x="457200" y="6324600"/>
            <a:ext cx="6477000" cy="396875"/>
          </a:xfrm>
          <a:prstGeom prst="rect">
            <a:avLst/>
          </a:prstGeom>
          <a:noFill/>
          <a:ln w="9525">
            <a:noFill/>
          </a:ln>
        </p:spPr>
        <p:txBody>
          <a:bodyPr>
            <a:spAutoFit/>
          </a:bodyPr>
          <a:p>
            <a:pPr>
              <a:spcBef>
                <a:spcPct val="50000"/>
              </a:spcBef>
            </a:pPr>
            <a:r>
              <a:rPr lang="zh-CN" altLang="en-US" sz="2000" b="1" dirty="0">
                <a:solidFill>
                  <a:schemeClr val="hlink"/>
                </a:solidFill>
                <a:latin typeface="Times New Roman" panose="02020603050405020304" pitchFamily="18" charset="0"/>
              </a:rPr>
              <a:t>说明：在</a:t>
            </a:r>
            <a:r>
              <a:rPr lang="en-US" altLang="zh-CN" sz="2000" b="1" dirty="0">
                <a:solidFill>
                  <a:schemeClr val="hlink"/>
                </a:solidFill>
                <a:latin typeface="Times New Roman" panose="02020603050405020304" pitchFamily="18" charset="0"/>
              </a:rPr>
              <a:t>8088/8086</a:t>
            </a:r>
            <a:r>
              <a:rPr lang="zh-CN" altLang="en-US" sz="2000" b="1" dirty="0">
                <a:solidFill>
                  <a:schemeClr val="hlink"/>
                </a:solidFill>
                <a:latin typeface="Times New Roman" panose="02020603050405020304" pitchFamily="18" charset="0"/>
              </a:rPr>
              <a:t>中</a:t>
            </a:r>
            <a:r>
              <a:rPr lang="en-US" altLang="zh-CN" sz="2000" b="1" dirty="0">
                <a:solidFill>
                  <a:schemeClr val="hlink"/>
                </a:solidFill>
                <a:latin typeface="Times New Roman" panose="02020603050405020304" pitchFamily="18" charset="0"/>
              </a:rPr>
              <a:t>IC4</a:t>
            </a:r>
            <a:r>
              <a:rPr lang="zh-CN" altLang="en-US" sz="2000" b="1" dirty="0">
                <a:solidFill>
                  <a:schemeClr val="hlink"/>
                </a:solidFill>
                <a:latin typeface="Times New Roman" panose="02020603050405020304" pitchFamily="18" charset="0"/>
              </a:rPr>
              <a:t>必须设为 “</a:t>
            </a:r>
            <a:r>
              <a:rPr lang="en-US" altLang="zh-CN" sz="2000" b="1" dirty="0">
                <a:solidFill>
                  <a:schemeClr val="hlink"/>
                </a:solidFill>
                <a:latin typeface="Times New Roman" panose="02020603050405020304" pitchFamily="18" charset="0"/>
              </a:rPr>
              <a:t>1”</a:t>
            </a:r>
            <a:r>
              <a:rPr lang="en-US" altLang="zh-CN" sz="2000" b="1" dirty="0">
                <a:solidFill>
                  <a:srgbClr val="FFFF00"/>
                </a:solidFill>
                <a:latin typeface="Times New Roman" panose="02020603050405020304" pitchFamily="18" charset="0"/>
              </a:rPr>
              <a:t>.</a:t>
            </a:r>
            <a:endParaRPr lang="en-US" altLang="zh-CN" sz="2000" b="1" dirty="0">
              <a:solidFill>
                <a:srgbClr val="FFFF00"/>
              </a:solidFill>
              <a:latin typeface="Times New Roman" panose="02020603050405020304" pitchFamily="18" charset="0"/>
            </a:endParaRP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13314" name="Object 2"/>
          <p:cNvGraphicFramePr>
            <a:graphicFrameLocks noChangeAspect="1"/>
          </p:cNvGraphicFramePr>
          <p:nvPr/>
        </p:nvGraphicFramePr>
        <p:xfrm>
          <a:off x="395605" y="548640"/>
          <a:ext cx="8382000" cy="6248400"/>
        </p:xfrm>
        <a:graphic>
          <a:graphicData uri="http://schemas.openxmlformats.org/presentationml/2006/ole">
            <mc:AlternateContent xmlns:mc="http://schemas.openxmlformats.org/markup-compatibility/2006">
              <mc:Choice xmlns:v="urn:schemas-microsoft-com:vml" Requires="v">
                <p:oleObj spid="_x0000_s3086" name="" r:id="rId1" imgW="13450570" imgH="14148435" progId="Photoshop.Image.7">
                  <p:embed/>
                </p:oleObj>
              </mc:Choice>
              <mc:Fallback>
                <p:oleObj name="" r:id="rId1" imgW="13450570" imgH="14148435" progId="Photoshop.Image.7">
                  <p:embed/>
                  <p:pic>
                    <p:nvPicPr>
                      <p:cNvPr id="0" name="图片 3085"/>
                      <p:cNvPicPr/>
                      <p:nvPr/>
                    </p:nvPicPr>
                    <p:blipFill>
                      <a:blip r:embed="rId2"/>
                      <a:stretch>
                        <a:fillRect/>
                      </a:stretch>
                    </p:blipFill>
                    <p:spPr>
                      <a:xfrm>
                        <a:off x="395605" y="548640"/>
                        <a:ext cx="8382000" cy="6248400"/>
                      </a:xfrm>
                      <a:prstGeom prst="rect">
                        <a:avLst/>
                      </a:prstGeom>
                      <a:noFill/>
                      <a:ln w="38100">
                        <a:noFill/>
                        <a:miter/>
                      </a:ln>
                    </p:spPr>
                  </p:pic>
                </p:oleObj>
              </mc:Fallback>
            </mc:AlternateContent>
          </a:graphicData>
        </a:graphic>
      </p:graphicFrame>
      <p:sp>
        <p:nvSpPr>
          <p:cNvPr id="13315" name="Text Box 3"/>
          <p:cNvSpPr txBox="1"/>
          <p:nvPr/>
        </p:nvSpPr>
        <p:spPr>
          <a:xfrm>
            <a:off x="611188" y="19050"/>
            <a:ext cx="6477000" cy="457200"/>
          </a:xfrm>
          <a:prstGeom prst="rect">
            <a:avLst/>
          </a:prstGeom>
          <a:noFill/>
          <a:ln w="9525">
            <a:noFill/>
          </a:ln>
        </p:spPr>
        <p:txBody>
          <a:bodyPr>
            <a:spAutoFit/>
          </a:bodyPr>
          <a:p>
            <a:pPr>
              <a:spcBef>
                <a:spcPct val="50000"/>
              </a:spcBef>
            </a:pPr>
            <a:r>
              <a:rPr lang="zh-CN" altLang="en-US" sz="2400" b="1" dirty="0">
                <a:solidFill>
                  <a:srgbClr val="FFFC25"/>
                </a:solidFill>
                <a:latin typeface="Times New Roman" panose="02020603050405020304" pitchFamily="18" charset="0"/>
              </a:rPr>
              <a:t>初始化命令字</a:t>
            </a:r>
            <a:r>
              <a:rPr lang="en-US" altLang="zh-CN" sz="2400" b="1" dirty="0">
                <a:solidFill>
                  <a:srgbClr val="FFFC25"/>
                </a:solidFill>
                <a:latin typeface="Times New Roman" panose="02020603050405020304" pitchFamily="18" charset="0"/>
              </a:rPr>
              <a:t>ICW2</a:t>
            </a:r>
            <a:endParaRPr lang="en-US" altLang="zh-CN" sz="2400" b="1" dirty="0">
              <a:solidFill>
                <a:srgbClr val="FFFC25"/>
              </a:solidFill>
              <a:latin typeface="Times New Roman" panose="02020603050405020304" pitchFamily="18" charset="0"/>
            </a:endParaRPr>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4754" name="Rectangle 2"/>
          <p:cNvSpPr>
            <a:spLocks noGrp="1" noRot="1" noChangeArrowheads="1"/>
          </p:cNvSpPr>
          <p:nvPr>
            <p:ph type="title"/>
          </p:nvPr>
        </p:nvSpPr>
        <p:spPr>
          <a:xfrm>
            <a:off x="533400" y="0"/>
            <a:ext cx="7848600" cy="990600"/>
          </a:xfrm>
          <a:noFill/>
          <a:ln>
            <a:noFill/>
          </a:ln>
          <a:effectLst/>
          <a:sp3d prstMaterial="plastic"/>
        </p:spPr>
        <p:txBody>
          <a:bodyPr vert="horz" rtlCol="0" anchor="b">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50" normalizeH="0" baseline="0" noProof="0" dirty="0">
                <a:ln w="12700">
                  <a:noFill/>
                  <a:prstDash val="solid"/>
                </a:ln>
                <a:solidFill>
                  <a:srgbClr val="FFFC25"/>
                </a:solidFill>
                <a:effectLst>
                  <a:outerShdw blurRad="38100" dist="20320" dir="2700000" algn="tl" rotWithShape="0">
                    <a:srgbClr val="000000">
                      <a:alpha val="70000"/>
                    </a:srgbClr>
                  </a:outerShdw>
                </a:effectLst>
                <a:uLnTx/>
                <a:uFillTx/>
                <a:latin typeface="+mn-ea"/>
                <a:ea typeface="+mn-ea"/>
                <a:cs typeface="+mj-cs"/>
              </a:rPr>
              <a:t>初始化命令字</a:t>
            </a:r>
            <a:r>
              <a:rPr kumimoji="0" lang="en-US" altLang="zh-CN" sz="2400" b="1" i="0" u="none" strike="noStrike" kern="1200" cap="none" spc="50" normalizeH="0" baseline="0" noProof="0" dirty="0">
                <a:ln w="12700">
                  <a:noFill/>
                  <a:prstDash val="solid"/>
                </a:ln>
                <a:solidFill>
                  <a:srgbClr val="FFFC25"/>
                </a:solidFill>
                <a:effectLst>
                  <a:outerShdw blurRad="38100" dist="20320" dir="2700000" algn="tl" rotWithShape="0">
                    <a:srgbClr val="000000">
                      <a:alpha val="70000"/>
                    </a:srgbClr>
                  </a:outerShdw>
                </a:effectLst>
                <a:uLnTx/>
                <a:uFillTx/>
                <a:latin typeface="+mn-ea"/>
                <a:ea typeface="+mn-ea"/>
                <a:cs typeface="+mj-cs"/>
              </a:rPr>
              <a:t>ICW3</a:t>
            </a:r>
            <a:br>
              <a:rPr kumimoji="0" lang="en-US" altLang="zh-CN" sz="2400" b="1" i="0" u="none" strike="noStrike" kern="1200" cap="none" spc="50" normalizeH="0" baseline="0" noProof="0" dirty="0">
                <a:ln w="12700">
                  <a:noFill/>
                  <a:prstDash val="solid"/>
                </a:ln>
                <a:solidFill>
                  <a:srgbClr val="FFFC25"/>
                </a:solidFill>
                <a:effectLst>
                  <a:outerShdw blurRad="38100" dist="20320" dir="2700000" algn="tl" rotWithShape="0">
                    <a:srgbClr val="000000">
                      <a:alpha val="70000"/>
                    </a:srgbClr>
                  </a:outerShdw>
                </a:effectLst>
                <a:uLnTx/>
                <a:uFillTx/>
                <a:latin typeface="+mn-ea"/>
                <a:ea typeface="+mn-ea"/>
                <a:cs typeface="+mj-cs"/>
              </a:rPr>
            </a:br>
            <a:endParaRPr kumimoji="0" lang="en-US" altLang="zh-CN" sz="2400" b="1" i="0" u="none" strike="noStrike" kern="1200" cap="none" spc="50" normalizeH="0" baseline="0" noProof="0" dirty="0">
              <a:ln w="12700">
                <a:noFill/>
                <a:prstDash val="solid"/>
              </a:ln>
              <a:solidFill>
                <a:srgbClr val="FFFC25"/>
              </a:solidFill>
              <a:effectLst>
                <a:outerShdw blurRad="38100" dist="20320" dir="2700000" algn="tl" rotWithShape="0">
                  <a:srgbClr val="000000">
                    <a:alpha val="70000"/>
                  </a:srgbClr>
                </a:outerShdw>
              </a:effectLst>
              <a:uLnTx/>
              <a:uFillTx/>
              <a:latin typeface="+mn-ea"/>
              <a:ea typeface="+mn-ea"/>
              <a:cs typeface="+mj-cs"/>
            </a:endParaRPr>
          </a:p>
        </p:txBody>
      </p:sp>
      <p:sp>
        <p:nvSpPr>
          <p:cNvPr id="14340" name="Rectangle 3"/>
          <p:cNvSpPr>
            <a:spLocks noGrp="1" noRot="1"/>
          </p:cNvSpPr>
          <p:nvPr>
            <p:ph idx="1"/>
          </p:nvPr>
        </p:nvSpPr>
        <p:spPr>
          <a:xfrm>
            <a:off x="508000" y="836613"/>
            <a:ext cx="8604250" cy="1981200"/>
          </a:xfrm>
        </p:spPr>
        <p:txBody>
          <a:bodyPr vert="horz" wrap="square" lIns="91440" tIns="45720" rIns="91440" bIns="45720" anchor="t" anchorCtr="0"/>
          <a:p>
            <a:pPr marL="0" indent="0" eaLnBrk="1" hangingPunct="1">
              <a:lnSpc>
                <a:spcPct val="80000"/>
              </a:lnSpc>
              <a:buFont typeface="Wingdings" panose="05000000000000000000" pitchFamily="2" charset="2"/>
              <a:buNone/>
            </a:pPr>
            <a:r>
              <a:rPr lang="en-US" altLang="zh-CN" sz="2400" dirty="0">
                <a:latin typeface="宋体" panose="02010600030101010101" pitchFamily="2" charset="-122"/>
              </a:rPr>
              <a:t>ICW3</a:t>
            </a:r>
            <a:r>
              <a:rPr lang="zh-CN" altLang="en-US" sz="2400" dirty="0">
                <a:latin typeface="宋体" panose="02010600030101010101" pitchFamily="2" charset="-122"/>
              </a:rPr>
              <a:t>仅用于</a:t>
            </a:r>
            <a:r>
              <a:rPr lang="en-US" altLang="zh-CN" sz="2400" dirty="0">
                <a:latin typeface="宋体" panose="02010600030101010101" pitchFamily="2" charset="-122"/>
              </a:rPr>
              <a:t>8259A</a:t>
            </a:r>
            <a:r>
              <a:rPr lang="zh-CN" altLang="en-US" sz="2400" dirty="0">
                <a:latin typeface="宋体" panose="02010600030101010101" pitchFamily="2" charset="-122"/>
              </a:rPr>
              <a:t>的级联方式，它的功能是用来表明主片</a:t>
            </a:r>
            <a:endParaRPr lang="en-US" altLang="zh-CN" sz="2400" dirty="0">
              <a:latin typeface="宋体" panose="02010600030101010101" pitchFamily="2" charset="-122"/>
            </a:endParaRPr>
          </a:p>
          <a:p>
            <a:pPr marL="0" indent="0" eaLnBrk="1" hangingPunct="1">
              <a:lnSpc>
                <a:spcPct val="80000"/>
              </a:lnSpc>
              <a:buFont typeface="Wingdings" panose="05000000000000000000" pitchFamily="2" charset="2"/>
              <a:buNone/>
            </a:pPr>
            <a:r>
              <a:rPr lang="en-US" altLang="zh-CN" sz="2400" dirty="0">
                <a:latin typeface="宋体" panose="02010600030101010101" pitchFamily="2" charset="-122"/>
              </a:rPr>
              <a:t>8259A</a:t>
            </a:r>
            <a:r>
              <a:rPr lang="zh-CN" altLang="en-US" sz="2400" dirty="0">
                <a:latin typeface="宋体" panose="02010600030101010101" pitchFamily="2" charset="-122"/>
              </a:rPr>
              <a:t>的</a:t>
            </a:r>
            <a:r>
              <a:rPr lang="en-US" altLang="zh-CN" sz="2400" dirty="0">
                <a:latin typeface="宋体" panose="02010600030101010101" pitchFamily="2" charset="-122"/>
              </a:rPr>
              <a:t>IRx</a:t>
            </a:r>
            <a:r>
              <a:rPr lang="zh-CN" altLang="en-US" sz="2400" dirty="0">
                <a:latin typeface="宋体" panose="02010600030101010101" pitchFamily="2" charset="-122"/>
              </a:rPr>
              <a:t>与从片</a:t>
            </a:r>
            <a:r>
              <a:rPr lang="en-US" altLang="zh-CN" sz="2400" dirty="0">
                <a:latin typeface="宋体" panose="02010600030101010101" pitchFamily="2" charset="-122"/>
              </a:rPr>
              <a:t>8259A</a:t>
            </a:r>
            <a:r>
              <a:rPr lang="zh-CN" altLang="en-US" sz="2400" dirty="0">
                <a:latin typeface="宋体" panose="02010600030101010101" pitchFamily="2" charset="-122"/>
              </a:rPr>
              <a:t>的</a:t>
            </a:r>
            <a:r>
              <a:rPr lang="en-US" altLang="zh-CN" sz="2400" dirty="0">
                <a:latin typeface="宋体" panose="02010600030101010101" pitchFamily="2" charset="-122"/>
              </a:rPr>
              <a:t>INT</a:t>
            </a:r>
            <a:r>
              <a:rPr lang="zh-CN" altLang="en-US" sz="2400" dirty="0">
                <a:latin typeface="宋体" panose="02010600030101010101" pitchFamily="2" charset="-122"/>
              </a:rPr>
              <a:t>之间的关系。</a:t>
            </a:r>
            <a:endParaRPr lang="en-US" altLang="zh-CN" sz="2400" dirty="0">
              <a:latin typeface="宋体" panose="02010600030101010101" pitchFamily="2" charset="-122"/>
            </a:endParaRPr>
          </a:p>
          <a:p>
            <a:pPr marL="0" indent="0" eaLnBrk="1" hangingPunct="1">
              <a:lnSpc>
                <a:spcPct val="80000"/>
              </a:lnSpc>
              <a:buFont typeface="Wingdings" panose="05000000000000000000" pitchFamily="2" charset="2"/>
              <a:buNone/>
            </a:pPr>
            <a:r>
              <a:rPr lang="en-US" altLang="zh-CN" sz="2400" dirty="0">
                <a:latin typeface="宋体" panose="02010600030101010101" pitchFamily="2" charset="-122"/>
              </a:rPr>
              <a:t>8259A</a:t>
            </a:r>
            <a:r>
              <a:rPr lang="zh-CN" altLang="en-US" sz="2400" dirty="0">
                <a:latin typeface="宋体" panose="02010600030101010101" pitchFamily="2" charset="-122"/>
              </a:rPr>
              <a:t>的</a:t>
            </a:r>
            <a:r>
              <a:rPr lang="en-US" altLang="zh-CN" sz="2400" dirty="0">
                <a:latin typeface="宋体" panose="02010600030101010101" pitchFamily="2" charset="-122"/>
              </a:rPr>
              <a:t>ICW3</a:t>
            </a:r>
            <a:r>
              <a:rPr lang="zh-CN" altLang="en-US" sz="2400" dirty="0">
                <a:latin typeface="宋体" panose="02010600030101010101" pitchFamily="2" charset="-122"/>
              </a:rPr>
              <a:t>的格式有二种</a:t>
            </a:r>
            <a:r>
              <a:rPr lang="zh-CN" altLang="zh-CN" sz="2400" dirty="0">
                <a:latin typeface="宋体" panose="02010600030101010101" pitchFamily="2" charset="-122"/>
              </a:rPr>
              <a:t>，</a:t>
            </a:r>
            <a:r>
              <a:rPr lang="zh-CN" altLang="en-US" sz="2400" dirty="0">
                <a:latin typeface="宋体" panose="02010600030101010101" pitchFamily="2" charset="-122"/>
              </a:rPr>
              <a:t>分别针</a:t>
            </a:r>
            <a:r>
              <a:rPr lang="zh-CN" altLang="en-US" sz="2400" b="1" dirty="0"/>
              <a:t>对主片和从片</a:t>
            </a:r>
            <a:endParaRPr lang="en-US" altLang="zh-CN" sz="2400" b="1" dirty="0"/>
          </a:p>
        </p:txBody>
      </p:sp>
      <p:graphicFrame>
        <p:nvGraphicFramePr>
          <p:cNvPr id="14338" name="Object 4"/>
          <p:cNvGraphicFramePr>
            <a:graphicFrameLocks noChangeAspect="1"/>
          </p:cNvGraphicFramePr>
          <p:nvPr/>
        </p:nvGraphicFramePr>
        <p:xfrm>
          <a:off x="685800" y="2565400"/>
          <a:ext cx="7989888" cy="3808413"/>
        </p:xfrm>
        <a:graphic>
          <a:graphicData uri="http://schemas.openxmlformats.org/presentationml/2006/ole">
            <mc:AlternateContent xmlns:mc="http://schemas.openxmlformats.org/markup-compatibility/2006">
              <mc:Choice xmlns:v="urn:schemas-microsoft-com:vml" Requires="v">
                <p:oleObj spid="_x0000_s3085" name="" r:id="rId1" imgW="14401800" imgH="7467600" progId="Photoshop.Image.7">
                  <p:embed/>
                </p:oleObj>
              </mc:Choice>
              <mc:Fallback>
                <p:oleObj name="" r:id="rId1" imgW="14401800" imgH="7467600" progId="Photoshop.Image.7">
                  <p:embed/>
                  <p:pic>
                    <p:nvPicPr>
                      <p:cNvPr id="0" name="图片 3084"/>
                      <p:cNvPicPr/>
                      <p:nvPr/>
                    </p:nvPicPr>
                    <p:blipFill>
                      <a:blip r:embed="rId2"/>
                      <a:stretch>
                        <a:fillRect/>
                      </a:stretch>
                    </p:blipFill>
                    <p:spPr>
                      <a:xfrm>
                        <a:off x="685800" y="2565400"/>
                        <a:ext cx="7989888" cy="380841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15362" name="Object 2"/>
          <p:cNvGraphicFramePr>
            <a:graphicFrameLocks noChangeAspect="1"/>
          </p:cNvGraphicFramePr>
          <p:nvPr/>
        </p:nvGraphicFramePr>
        <p:xfrm>
          <a:off x="533400" y="1524000"/>
          <a:ext cx="8305800" cy="5105400"/>
        </p:xfrm>
        <a:graphic>
          <a:graphicData uri="http://schemas.openxmlformats.org/presentationml/2006/ole">
            <mc:AlternateContent xmlns:mc="http://schemas.openxmlformats.org/markup-compatibility/2006">
              <mc:Choice xmlns:v="urn:schemas-microsoft-com:vml" Requires="v">
                <p:oleObj spid="_x0000_s3084" name="" r:id="rId1" imgW="16078200" imgH="11506200" progId="Photoshop.Image.7">
                  <p:embed/>
                </p:oleObj>
              </mc:Choice>
              <mc:Fallback>
                <p:oleObj name="" r:id="rId1" imgW="16078200" imgH="11506200" progId="Photoshop.Image.7">
                  <p:embed/>
                  <p:pic>
                    <p:nvPicPr>
                      <p:cNvPr id="0" name="图片 3083"/>
                      <p:cNvPicPr/>
                      <p:nvPr/>
                    </p:nvPicPr>
                    <p:blipFill>
                      <a:blip r:embed="rId2"/>
                      <a:stretch>
                        <a:fillRect/>
                      </a:stretch>
                    </p:blipFill>
                    <p:spPr>
                      <a:xfrm>
                        <a:off x="533400" y="1524000"/>
                        <a:ext cx="8305800" cy="5105400"/>
                      </a:xfrm>
                      <a:prstGeom prst="rect">
                        <a:avLst/>
                      </a:prstGeom>
                      <a:noFill/>
                      <a:ln w="38100">
                        <a:noFill/>
                        <a:miter/>
                      </a:ln>
                    </p:spPr>
                  </p:pic>
                </p:oleObj>
              </mc:Fallback>
            </mc:AlternateContent>
          </a:graphicData>
        </a:graphic>
      </p:graphicFrame>
      <p:sp>
        <p:nvSpPr>
          <p:cNvPr id="75779" name="Text Box 3"/>
          <p:cNvSpPr txBox="1">
            <a:spLocks noChangeArrowheads="1"/>
          </p:cNvSpPr>
          <p:nvPr/>
        </p:nvSpPr>
        <p:spPr bwMode="auto">
          <a:xfrm>
            <a:off x="76200" y="0"/>
            <a:ext cx="6477000" cy="457200"/>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smtClean="0">
                <a:ln>
                  <a:noFill/>
                </a:ln>
                <a:solidFill>
                  <a:srgbClr val="FFFC25"/>
                </a:solidFill>
                <a:effectLst/>
                <a:uLnTx/>
                <a:uFillTx/>
                <a:latin typeface="+mn-ea"/>
                <a:ea typeface="+mn-ea"/>
                <a:cs typeface="宋体" panose="02010600030101010101" pitchFamily="2" charset="-122"/>
              </a:rPr>
              <a:t>初始化命令字</a:t>
            </a:r>
            <a:r>
              <a:rPr kumimoji="1" lang="en-US" altLang="zh-CN" sz="2400" b="1" i="0" u="none" strike="noStrike" kern="1200" cap="none" spc="0" normalizeH="0" baseline="0" noProof="0" dirty="0" smtClean="0">
                <a:ln>
                  <a:noFill/>
                </a:ln>
                <a:solidFill>
                  <a:srgbClr val="FFFC25"/>
                </a:solidFill>
                <a:effectLst/>
                <a:uLnTx/>
                <a:uFillTx/>
                <a:latin typeface="+mn-ea"/>
                <a:ea typeface="+mn-ea"/>
                <a:cs typeface="宋体" panose="02010600030101010101" pitchFamily="2" charset="-122"/>
              </a:rPr>
              <a:t>ICW4</a:t>
            </a:r>
            <a:endParaRPr kumimoji="1" lang="en-US" altLang="zh-CN" sz="2400" b="1" i="0" u="none" strike="noStrike" kern="1200" cap="none" spc="0" normalizeH="0" baseline="0" noProof="0" dirty="0" smtClean="0">
              <a:ln>
                <a:noFill/>
              </a:ln>
              <a:solidFill>
                <a:srgbClr val="FFFC25"/>
              </a:solidFill>
              <a:effectLst/>
              <a:uLnTx/>
              <a:uFillTx/>
              <a:latin typeface="+mn-ea"/>
              <a:ea typeface="+mn-ea"/>
              <a:cs typeface="宋体" panose="02010600030101010101" pitchFamily="2" charset="-122"/>
            </a:endParaRPr>
          </a:p>
        </p:txBody>
      </p:sp>
      <p:sp>
        <p:nvSpPr>
          <p:cNvPr id="15364" name="Text Box 4"/>
          <p:cNvSpPr txBox="1"/>
          <p:nvPr/>
        </p:nvSpPr>
        <p:spPr>
          <a:xfrm>
            <a:off x="609600" y="457200"/>
            <a:ext cx="8001000" cy="1066800"/>
          </a:xfrm>
          <a:prstGeom prst="rect">
            <a:avLst/>
          </a:prstGeom>
          <a:noFill/>
          <a:ln w="9525">
            <a:noFill/>
          </a:ln>
        </p:spPr>
        <p:txBody>
          <a:bodyPr>
            <a:spAutoFit/>
          </a:bodyPr>
          <a:p>
            <a:pPr>
              <a:spcBef>
                <a:spcPct val="50000"/>
              </a:spcBef>
            </a:pPr>
            <a:r>
              <a:rPr lang="en-US" altLang="zh-CN" sz="2400" dirty="0">
                <a:latin typeface="Times New Roman" panose="02020603050405020304" pitchFamily="18" charset="0"/>
              </a:rPr>
              <a:t> </a:t>
            </a:r>
            <a:r>
              <a:rPr lang="en-US" altLang="zh-CN" sz="2000" b="1" dirty="0">
                <a:latin typeface="Times New Roman" panose="02020603050405020304" pitchFamily="18" charset="0"/>
              </a:rPr>
              <a:t>ICW4</a:t>
            </a:r>
            <a:r>
              <a:rPr lang="zh-CN" altLang="en-US" sz="2000" b="1" dirty="0">
                <a:latin typeface="Times New Roman" panose="02020603050405020304" pitchFamily="18" charset="0"/>
              </a:rPr>
              <a:t>的功能是用来设定</a:t>
            </a:r>
            <a:r>
              <a:rPr lang="en-US" altLang="zh-CN" sz="2000" b="1" dirty="0">
                <a:latin typeface="Times New Roman" panose="02020603050405020304" pitchFamily="18" charset="0"/>
              </a:rPr>
              <a:t>8086</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8088</a:t>
            </a:r>
            <a:r>
              <a:rPr lang="zh-CN" altLang="en-US" sz="2000" b="1" dirty="0">
                <a:latin typeface="Times New Roman" panose="02020603050405020304" pitchFamily="18" charset="0"/>
              </a:rPr>
              <a:t>微机系统中的</a:t>
            </a:r>
            <a:r>
              <a:rPr lang="en-US" altLang="zh-CN" sz="2000" b="1" dirty="0">
                <a:latin typeface="Times New Roman" panose="02020603050405020304" pitchFamily="18" charset="0"/>
              </a:rPr>
              <a:t>8259A</a:t>
            </a:r>
            <a:r>
              <a:rPr lang="zh-CN" altLang="en-US" sz="2000" b="1" dirty="0">
                <a:latin typeface="Times New Roman" panose="02020603050405020304" pitchFamily="18" charset="0"/>
              </a:rPr>
              <a:t>在级联方式下的优先权管理方式、主／从状态、自动中断结束方式以及对</a:t>
            </a:r>
            <a:r>
              <a:rPr lang="en-US" altLang="zh-CN" sz="2000" b="1" dirty="0">
                <a:latin typeface="Times New Roman" panose="02020603050405020304" pitchFamily="18" charset="0"/>
              </a:rPr>
              <a:t>SP/EN</a:t>
            </a:r>
            <a:r>
              <a:rPr lang="zh-CN" altLang="en-US" sz="2000" b="1" dirty="0">
                <a:latin typeface="Times New Roman" panose="02020603050405020304" pitchFamily="18" charset="0"/>
              </a:rPr>
              <a:t>引脚功能的设定</a:t>
            </a:r>
            <a:r>
              <a:rPr lang="en-US" altLang="zh-CN" sz="2000" b="1" dirty="0">
                <a:latin typeface="Times New Roman" panose="02020603050405020304" pitchFamily="18" charset="0"/>
              </a:rPr>
              <a:t>. BUF=0</a:t>
            </a:r>
            <a:r>
              <a:rPr lang="zh-CN" altLang="en-US" sz="2000" b="1" dirty="0">
                <a:latin typeface="Times New Roman" panose="02020603050405020304" pitchFamily="18" charset="0"/>
              </a:rPr>
              <a:t>时，</a:t>
            </a:r>
            <a:r>
              <a:rPr lang="en-US" altLang="zh-CN" sz="2000" b="1" dirty="0">
                <a:latin typeface="Times New Roman" panose="02020603050405020304" pitchFamily="18" charset="0"/>
              </a:rPr>
              <a:t>M/S</a:t>
            </a:r>
            <a:r>
              <a:rPr lang="zh-CN" altLang="en-US" sz="2000" b="1" dirty="0">
                <a:latin typeface="Times New Roman" panose="02020603050405020304" pitchFamily="18" charset="0"/>
              </a:rPr>
              <a:t>不起作用。</a:t>
            </a:r>
            <a:endParaRPr lang="zh-CN" altLang="en-US" sz="2000" b="1" dirty="0">
              <a:latin typeface="Times New Roman" panose="02020603050405020304" pitchFamily="18" charset="0"/>
            </a:endParaRPr>
          </a:p>
        </p:txBody>
      </p:sp>
      <p:sp>
        <p:nvSpPr>
          <p:cNvPr id="15365" name="Line 5"/>
          <p:cNvSpPr/>
          <p:nvPr/>
        </p:nvSpPr>
        <p:spPr>
          <a:xfrm>
            <a:off x="914400" y="1219200"/>
            <a:ext cx="304800" cy="0"/>
          </a:xfrm>
          <a:prstGeom prst="line">
            <a:avLst/>
          </a:prstGeom>
          <a:ln w="9525" cap="flat" cmpd="sng">
            <a:solidFill>
              <a:schemeClr val="folHlink"/>
            </a:solidFill>
            <a:prstDash val="solid"/>
            <a:headEnd type="none" w="med" len="med"/>
            <a:tailEnd type="none" w="med" len="med"/>
          </a:ln>
        </p:spPr>
      </p:sp>
      <p:sp>
        <p:nvSpPr>
          <p:cNvPr id="15366" name="Line 6"/>
          <p:cNvSpPr/>
          <p:nvPr/>
        </p:nvSpPr>
        <p:spPr>
          <a:xfrm>
            <a:off x="1371600" y="1219200"/>
            <a:ext cx="304800" cy="0"/>
          </a:xfrm>
          <a:prstGeom prst="line">
            <a:avLst/>
          </a:prstGeom>
          <a:ln w="9525" cap="flat" cmpd="sng">
            <a:solidFill>
              <a:schemeClr val="folHlink"/>
            </a:solidFill>
            <a:prstDash val="solid"/>
            <a:headEnd type="none" w="med" len="med"/>
            <a:tailEnd type="none" w="med" len="med"/>
          </a:ln>
        </p:spPr>
      </p:sp>
      <p:sp>
        <p:nvSpPr>
          <p:cNvPr id="2" name="矩形 1"/>
          <p:cNvSpPr/>
          <p:nvPr/>
        </p:nvSpPr>
        <p:spPr>
          <a:xfrm>
            <a:off x="1908175" y="5085080"/>
            <a:ext cx="136525" cy="18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a:t>
            </a:r>
            <a:endParaRPr lang="zh-CN" altLang="en-US"/>
          </a:p>
        </p:txBody>
      </p:sp>
      <p:sp>
        <p:nvSpPr>
          <p:cNvPr id="3" name="矩形 2"/>
          <p:cNvSpPr/>
          <p:nvPr/>
        </p:nvSpPr>
        <p:spPr>
          <a:xfrm>
            <a:off x="1952625" y="4608195"/>
            <a:ext cx="76200" cy="16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连接符 6"/>
          <p:cNvCxnSpPr/>
          <p:nvPr/>
        </p:nvCxnSpPr>
        <p:spPr>
          <a:xfrm flipV="1">
            <a:off x="7726680" y="880745"/>
            <a:ext cx="309245" cy="571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298055" y="890270"/>
            <a:ext cx="309245" cy="571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7826" name="Rectangle 2"/>
          <p:cNvSpPr>
            <a:spLocks noGrp="1" noRot="1" noChangeArrowheads="1"/>
          </p:cNvSpPr>
          <p:nvPr>
            <p:ph type="title"/>
          </p:nvPr>
        </p:nvSpPr>
        <p:spPr>
          <a:xfrm>
            <a:off x="381000" y="304800"/>
            <a:ext cx="7772400" cy="6858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2</a:t>
            </a:r>
            <a:r>
              <a:rPr kumimoji="0" lang="zh-CN" altLang="en-US" sz="28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a:t>
            </a:r>
            <a:r>
              <a:rPr kumimoji="0" lang="en-US" altLang="zh-CN" sz="28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 8259A</a:t>
            </a:r>
            <a:r>
              <a:rPr kumimoji="0" lang="zh-CN" altLang="en-US" sz="2800" b="1" i="0" u="none" strike="noStrike" kern="1200" cap="none" spc="50" normalizeH="0" baseline="0" noProof="0" dirty="0" smtClean="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rPr>
              <a:t>的操作命令字</a:t>
            </a:r>
            <a:endParaRPr kumimoji="0" lang="zh-CN" altLang="en-US" sz="2800" b="1" i="0" u="none" strike="noStrike" kern="1200" cap="none" spc="50" normalizeH="0" baseline="0" noProof="0" dirty="0">
              <a:ln w="12700">
                <a:noFill/>
                <a:prstDash val="solid"/>
              </a:ln>
              <a:solidFill>
                <a:srgbClr val="FFFC25"/>
              </a:solidFill>
              <a:effectLst>
                <a:outerShdw blurRad="38100" dist="20320" dir="2700000" algn="tl" rotWithShape="0">
                  <a:srgbClr val="000000">
                    <a:alpha val="70000"/>
                  </a:srgbClr>
                </a:outerShdw>
              </a:effectLst>
              <a:uLnTx/>
              <a:uFillTx/>
              <a:latin typeface="+mj-lt"/>
              <a:ea typeface="+mj-ea"/>
              <a:cs typeface="+mj-cs"/>
            </a:endParaRPr>
          </a:p>
        </p:txBody>
      </p:sp>
      <p:sp>
        <p:nvSpPr>
          <p:cNvPr id="16388" name="Rectangle 3"/>
          <p:cNvSpPr>
            <a:spLocks noGrp="1" noRot="1"/>
          </p:cNvSpPr>
          <p:nvPr>
            <p:ph idx="1"/>
          </p:nvPr>
        </p:nvSpPr>
        <p:spPr>
          <a:xfrm>
            <a:off x="381000" y="1143000"/>
            <a:ext cx="8305800" cy="990600"/>
          </a:xfrm>
        </p:spPr>
        <p:txBody>
          <a:bodyPr vert="horz" wrap="square" lIns="91440" tIns="45720" rIns="91440" bIns="45720" anchor="t" anchorCtr="0"/>
          <a:p>
            <a:pPr eaLnBrk="1" hangingPunct="1">
              <a:lnSpc>
                <a:spcPct val="90000"/>
              </a:lnSpc>
            </a:pPr>
            <a:r>
              <a:rPr lang="en-US" altLang="zh-CN" sz="2400" b="1" dirty="0"/>
              <a:t>8259A</a:t>
            </a:r>
            <a:r>
              <a:rPr lang="zh-CN" altLang="en-US" sz="2400" b="1" dirty="0"/>
              <a:t>有三种操作命令字</a:t>
            </a:r>
            <a:r>
              <a:rPr lang="en-US" altLang="zh-CN" sz="2400" b="1" dirty="0"/>
              <a:t>OCW1—OCW3</a:t>
            </a:r>
            <a:r>
              <a:rPr lang="zh-CN" altLang="en-US" sz="2400" b="1" dirty="0"/>
              <a:t>，通过编程可写人到读／写逻辑部件 中的三个操作命令寄存器中</a:t>
            </a:r>
            <a:endParaRPr lang="en-US" altLang="zh-CN" sz="2400" b="1" dirty="0"/>
          </a:p>
          <a:p>
            <a:pPr eaLnBrk="1" hangingPunct="1">
              <a:lnSpc>
                <a:spcPct val="90000"/>
              </a:lnSpc>
              <a:buNone/>
            </a:pPr>
            <a:endParaRPr lang="zh-CN" altLang="en-US" sz="2400" b="1" dirty="0"/>
          </a:p>
        </p:txBody>
      </p:sp>
      <p:sp>
        <p:nvSpPr>
          <p:cNvPr id="16389" name="Text Box 4"/>
          <p:cNvSpPr txBox="1"/>
          <p:nvPr/>
        </p:nvSpPr>
        <p:spPr>
          <a:xfrm>
            <a:off x="250825" y="1989138"/>
            <a:ext cx="8382000" cy="1016000"/>
          </a:xfrm>
          <a:prstGeom prst="rect">
            <a:avLst/>
          </a:prstGeom>
          <a:noFill/>
          <a:ln w="9525">
            <a:noFill/>
          </a:ln>
        </p:spPr>
        <p:txBody>
          <a:bodyPr>
            <a:spAutoFit/>
          </a:bodyPr>
          <a:p>
            <a:pPr>
              <a:spcBef>
                <a:spcPct val="50000"/>
              </a:spcBef>
            </a:pPr>
            <a:r>
              <a:rPr lang="zh-CN" altLang="en-US" sz="2400" b="1" dirty="0">
                <a:solidFill>
                  <a:srgbClr val="FFFC25"/>
                </a:solidFill>
                <a:latin typeface="宋体" panose="02010600030101010101" pitchFamily="2" charset="-122"/>
              </a:rPr>
              <a:t>操作命令字</a:t>
            </a:r>
            <a:r>
              <a:rPr lang="en-US" altLang="zh-CN" sz="2400" b="1" dirty="0">
                <a:solidFill>
                  <a:srgbClr val="FFFC25"/>
                </a:solidFill>
                <a:latin typeface="宋体" panose="02010600030101010101" pitchFamily="2" charset="-122"/>
              </a:rPr>
              <a:t>OCW1</a:t>
            </a:r>
            <a:endParaRPr lang="en-US" altLang="zh-CN" sz="2400" b="1" dirty="0">
              <a:solidFill>
                <a:srgbClr val="FFFC25"/>
              </a:solidFill>
              <a:latin typeface="宋体" panose="02010600030101010101" pitchFamily="2" charset="-122"/>
            </a:endParaRPr>
          </a:p>
          <a:p>
            <a:pPr>
              <a:spcBef>
                <a:spcPct val="50000"/>
              </a:spcBef>
            </a:pPr>
            <a:r>
              <a:rPr lang="en-US" altLang="zh-CN" sz="2400" dirty="0">
                <a:latin typeface="宋体" panose="02010600030101010101" pitchFamily="2" charset="-122"/>
              </a:rPr>
              <a:t>OCW1</a:t>
            </a:r>
            <a:r>
              <a:rPr lang="zh-CN" altLang="en-US" sz="2400" dirty="0">
                <a:latin typeface="宋体" panose="02010600030101010101" pitchFamily="2" charset="-122"/>
              </a:rPr>
              <a:t>的功能是用来设置中断源的屏蔽状态</a:t>
            </a:r>
            <a:endParaRPr lang="zh-CN" altLang="en-US" sz="2400" dirty="0">
              <a:latin typeface="宋体" panose="02010600030101010101" pitchFamily="2" charset="-122"/>
            </a:endParaRPr>
          </a:p>
        </p:txBody>
      </p:sp>
      <p:graphicFrame>
        <p:nvGraphicFramePr>
          <p:cNvPr id="16386" name="Object 5"/>
          <p:cNvGraphicFramePr>
            <a:graphicFrameLocks noChangeAspect="1"/>
          </p:cNvGraphicFramePr>
          <p:nvPr/>
        </p:nvGraphicFramePr>
        <p:xfrm>
          <a:off x="971550" y="3284538"/>
          <a:ext cx="7839075" cy="2952750"/>
        </p:xfrm>
        <a:graphic>
          <a:graphicData uri="http://schemas.openxmlformats.org/presentationml/2006/ole">
            <mc:AlternateContent xmlns:mc="http://schemas.openxmlformats.org/markup-compatibility/2006">
              <mc:Choice xmlns:v="urn:schemas-microsoft-com:vml" Requires="v">
                <p:oleObj spid="_x0000_s3087" name="" r:id="rId1" imgW="10441940" imgH="4424680" progId="Photoshop.Image.7">
                  <p:embed/>
                </p:oleObj>
              </mc:Choice>
              <mc:Fallback>
                <p:oleObj name="" r:id="rId1" imgW="10441940" imgH="4424680" progId="Photoshop.Image.7">
                  <p:embed/>
                  <p:pic>
                    <p:nvPicPr>
                      <p:cNvPr id="0" name="图片 3086"/>
                      <p:cNvPicPr/>
                      <p:nvPr/>
                    </p:nvPicPr>
                    <p:blipFill>
                      <a:blip r:embed="rId2"/>
                      <a:stretch>
                        <a:fillRect/>
                      </a:stretch>
                    </p:blipFill>
                    <p:spPr>
                      <a:xfrm>
                        <a:off x="971550" y="3284538"/>
                        <a:ext cx="7839075" cy="29527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7411" name="Rectangle 2"/>
          <p:cNvSpPr>
            <a:spLocks noGrp="1" noRot="1"/>
          </p:cNvSpPr>
          <p:nvPr>
            <p:ph idx="1"/>
          </p:nvPr>
        </p:nvSpPr>
        <p:spPr>
          <a:xfrm>
            <a:off x="228600" y="304800"/>
            <a:ext cx="7772400" cy="990600"/>
          </a:xfrm>
        </p:spPr>
        <p:txBody>
          <a:bodyPr vert="horz" wrap="square" lIns="91440" tIns="45720" rIns="91440" bIns="45720" anchor="t" anchorCtr="0"/>
          <a:p>
            <a:pPr eaLnBrk="1" hangingPunct="1">
              <a:lnSpc>
                <a:spcPct val="90000"/>
              </a:lnSpc>
              <a:buFont typeface="Wingdings" panose="05000000000000000000" pitchFamily="2" charset="2"/>
              <a:buNone/>
            </a:pPr>
            <a:r>
              <a:rPr lang="zh-CN" altLang="en-US" sz="2800" dirty="0">
                <a:solidFill>
                  <a:srgbClr val="FFFC25"/>
                </a:solidFill>
                <a:latin typeface="宋体" panose="02010600030101010101" pitchFamily="2" charset="-122"/>
              </a:rPr>
              <a:t>操作命令字</a:t>
            </a:r>
            <a:r>
              <a:rPr lang="en-US" altLang="zh-CN" sz="2800" dirty="0">
                <a:solidFill>
                  <a:srgbClr val="FFFC25"/>
                </a:solidFill>
                <a:latin typeface="宋体" panose="02010600030101010101" pitchFamily="2" charset="-122"/>
              </a:rPr>
              <a:t>OCW2</a:t>
            </a:r>
            <a:endParaRPr lang="en-US" altLang="zh-CN" sz="2800" dirty="0">
              <a:solidFill>
                <a:srgbClr val="FFFC25"/>
              </a:solidFill>
              <a:latin typeface="宋体" panose="02010600030101010101" pitchFamily="2" charset="-122"/>
            </a:endParaRPr>
          </a:p>
          <a:p>
            <a:pPr eaLnBrk="1" hangingPunct="1">
              <a:lnSpc>
                <a:spcPct val="90000"/>
              </a:lnSpc>
              <a:buFont typeface="Wingdings 2" panose="05020102010507070707" pitchFamily="18" charset="2"/>
              <a:buChar char=""/>
            </a:pPr>
            <a:r>
              <a:rPr lang="en-US" altLang="zh-CN" sz="2800" dirty="0"/>
              <a:t> </a:t>
            </a:r>
            <a:r>
              <a:rPr lang="en-US" altLang="zh-CN" sz="2400" b="1" dirty="0"/>
              <a:t>OCW2</a:t>
            </a:r>
            <a:r>
              <a:rPr lang="zh-CN" altLang="en-US" sz="2400" b="1" dirty="0"/>
              <a:t>是用来设置优先级循环方式和中断结束方式的。</a:t>
            </a:r>
            <a:endParaRPr lang="zh-CN" altLang="en-US" sz="2400" b="1" dirty="0"/>
          </a:p>
        </p:txBody>
      </p:sp>
      <p:graphicFrame>
        <p:nvGraphicFramePr>
          <p:cNvPr id="17410" name="Object 3"/>
          <p:cNvGraphicFramePr>
            <a:graphicFrameLocks noChangeAspect="1"/>
          </p:cNvGraphicFramePr>
          <p:nvPr/>
        </p:nvGraphicFramePr>
        <p:xfrm>
          <a:off x="533400" y="1397000"/>
          <a:ext cx="7924800" cy="5003800"/>
        </p:xfrm>
        <a:graphic>
          <a:graphicData uri="http://schemas.openxmlformats.org/presentationml/2006/ole">
            <mc:AlternateContent xmlns:mc="http://schemas.openxmlformats.org/markup-compatibility/2006">
              <mc:Choice xmlns:v="urn:schemas-microsoft-com:vml" Requires="v">
                <p:oleObj spid="_x0000_s3089" name="" r:id="rId1" imgW="17297400" imgH="12115800" progId="Photoshop.Image.7">
                  <p:embed/>
                </p:oleObj>
              </mc:Choice>
              <mc:Fallback>
                <p:oleObj name="" r:id="rId1" imgW="17297400" imgH="12115800" progId="Photoshop.Image.7">
                  <p:embed/>
                  <p:pic>
                    <p:nvPicPr>
                      <p:cNvPr id="0" name="图片 3088"/>
                      <p:cNvPicPr/>
                      <p:nvPr/>
                    </p:nvPicPr>
                    <p:blipFill>
                      <a:blip r:embed="rId2"/>
                      <a:stretch>
                        <a:fillRect/>
                      </a:stretch>
                    </p:blipFill>
                    <p:spPr>
                      <a:xfrm>
                        <a:off x="533400" y="1397000"/>
                        <a:ext cx="7924800" cy="5003800"/>
                      </a:xfrm>
                      <a:prstGeom prst="rect">
                        <a:avLst/>
                      </a:prstGeom>
                      <a:noFill/>
                      <a:ln w="38100">
                        <a:noFill/>
                        <a:miter/>
                      </a:ln>
                    </p:spPr>
                  </p:pic>
                </p:oleObj>
              </mc:Fallback>
            </mc:AlternateContent>
          </a:graphicData>
        </a:graphic>
      </p:graphicFrame>
      <p:sp>
        <p:nvSpPr>
          <p:cNvPr id="2" name="文本框 1"/>
          <p:cNvSpPr txBox="1"/>
          <p:nvPr/>
        </p:nvSpPr>
        <p:spPr>
          <a:xfrm>
            <a:off x="1835785" y="3500755"/>
            <a:ext cx="308610" cy="368300"/>
          </a:xfrm>
          <a:prstGeom prst="rect">
            <a:avLst/>
          </a:prstGeom>
          <a:noFill/>
        </p:spPr>
        <p:txBody>
          <a:bodyPr wrap="none" rtlCol="0" anchor="t">
            <a:spAutoFit/>
          </a:bodyPr>
          <a:p>
            <a:r>
              <a:rPr lang="zh-CN" altLang="en-US" b="1">
                <a:solidFill>
                  <a:srgbClr val="FF0000"/>
                </a:solidFill>
                <a:cs typeface="Arial" panose="020B0604020202020204" pitchFamily="34" charset="0"/>
              </a:rPr>
              <a:t>√</a:t>
            </a:r>
            <a:endParaRPr lang="zh-CN" altLang="en-US" b="1">
              <a:solidFill>
                <a:srgbClr val="FF0000"/>
              </a:solidFill>
              <a:cs typeface="Arial" panose="020B0604020202020204" pitchFamily="34" charset="0"/>
            </a:endParaRP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435" name="Rectangle 2"/>
          <p:cNvSpPr>
            <a:spLocks noGrp="1" noRot="1"/>
          </p:cNvSpPr>
          <p:nvPr>
            <p:ph idx="1"/>
          </p:nvPr>
        </p:nvSpPr>
        <p:spPr>
          <a:xfrm>
            <a:off x="152400" y="152400"/>
            <a:ext cx="8686800" cy="1295400"/>
          </a:xfrm>
        </p:spPr>
        <p:txBody>
          <a:bodyPr vert="horz" wrap="square" lIns="91440" tIns="45720" rIns="91440" bIns="45720" anchor="t" anchorCtr="0"/>
          <a:p>
            <a:pPr eaLnBrk="1" hangingPunct="1">
              <a:lnSpc>
                <a:spcPct val="90000"/>
              </a:lnSpc>
              <a:buFont typeface="Wingdings" panose="05000000000000000000" pitchFamily="2" charset="2"/>
              <a:buNone/>
            </a:pPr>
            <a:r>
              <a:rPr lang="zh-CN" altLang="en-US" sz="2800" dirty="0">
                <a:solidFill>
                  <a:srgbClr val="FFFC25"/>
                </a:solidFill>
                <a:latin typeface="宋体" panose="02010600030101010101" pitchFamily="2" charset="-122"/>
              </a:rPr>
              <a:t>操作命令字</a:t>
            </a:r>
            <a:r>
              <a:rPr lang="en-US" altLang="zh-CN" sz="2800" dirty="0">
                <a:solidFill>
                  <a:srgbClr val="FFFC25"/>
                </a:solidFill>
                <a:latin typeface="宋体" panose="02010600030101010101" pitchFamily="2" charset="-122"/>
              </a:rPr>
              <a:t>OCW3(</a:t>
            </a:r>
            <a:r>
              <a:rPr lang="zh-CN" altLang="zh-CN" sz="2800" dirty="0">
                <a:solidFill>
                  <a:srgbClr val="FF0000"/>
                </a:solidFill>
                <a:latin typeface="宋体" panose="02010600030101010101" pitchFamily="2" charset="-122"/>
              </a:rPr>
              <a:t>自学</a:t>
            </a:r>
            <a:r>
              <a:rPr lang="zh-CN" altLang="zh-CN" sz="2800" dirty="0">
                <a:solidFill>
                  <a:srgbClr val="FFFC25"/>
                </a:solidFill>
                <a:latin typeface="宋体" panose="02010600030101010101" pitchFamily="2" charset="-122"/>
              </a:rPr>
              <a:t>）</a:t>
            </a:r>
            <a:endParaRPr lang="en-US" altLang="zh-CN" sz="2800" dirty="0">
              <a:solidFill>
                <a:srgbClr val="FFFC25"/>
              </a:solidFill>
              <a:latin typeface="宋体" panose="02010600030101010101" pitchFamily="2" charset="-122"/>
            </a:endParaRPr>
          </a:p>
          <a:p>
            <a:pPr eaLnBrk="1" hangingPunct="1">
              <a:lnSpc>
                <a:spcPct val="90000"/>
              </a:lnSpc>
              <a:buNone/>
            </a:pPr>
            <a:r>
              <a:rPr lang="en-US" altLang="zh-CN" sz="2400" b="1" dirty="0"/>
              <a:t>OCW3</a:t>
            </a:r>
            <a:r>
              <a:rPr lang="zh-CN" altLang="en-US" sz="2400" b="1" dirty="0"/>
              <a:t>的功能是用来设置特殊屏蔽方式和查询方式，并用来控制</a:t>
            </a:r>
            <a:r>
              <a:rPr lang="en-US" altLang="zh-CN" sz="2400" b="1" dirty="0"/>
              <a:t>8259A</a:t>
            </a:r>
            <a:r>
              <a:rPr lang="zh-CN" altLang="en-US" sz="2400" b="1" dirty="0"/>
              <a:t>内部的状态字</a:t>
            </a:r>
            <a:r>
              <a:rPr lang="en-US" altLang="zh-CN" sz="2400" b="1" dirty="0"/>
              <a:t>IRR,ISR</a:t>
            </a:r>
            <a:r>
              <a:rPr lang="zh-CN" altLang="en-US" sz="2400" b="1" dirty="0"/>
              <a:t>的读出。</a:t>
            </a:r>
            <a:endParaRPr lang="zh-CN" altLang="en-US" sz="2400" b="1" dirty="0"/>
          </a:p>
          <a:p>
            <a:pPr eaLnBrk="1" hangingPunct="1">
              <a:lnSpc>
                <a:spcPct val="90000"/>
              </a:lnSpc>
              <a:buFont typeface="Wingdings 2" panose="05020102010507070707" pitchFamily="18" charset="2"/>
              <a:buChar char=""/>
            </a:pPr>
            <a:endParaRPr lang="en-US" altLang="zh-CN" sz="2400" b="1" dirty="0"/>
          </a:p>
        </p:txBody>
      </p:sp>
      <p:graphicFrame>
        <p:nvGraphicFramePr>
          <p:cNvPr id="18434" name="Object 3"/>
          <p:cNvGraphicFramePr>
            <a:graphicFrameLocks noChangeAspect="1"/>
          </p:cNvGraphicFramePr>
          <p:nvPr/>
        </p:nvGraphicFramePr>
        <p:xfrm>
          <a:off x="457200" y="1397000"/>
          <a:ext cx="8153400" cy="5080000"/>
        </p:xfrm>
        <a:graphic>
          <a:graphicData uri="http://schemas.openxmlformats.org/presentationml/2006/ole">
            <mc:AlternateContent xmlns:mc="http://schemas.openxmlformats.org/markup-compatibility/2006">
              <mc:Choice xmlns:v="urn:schemas-microsoft-com:vml" Requires="v">
                <p:oleObj spid="_x0000_s3090" name="" r:id="rId1" imgW="12683490" imgH="9380220" progId="Photoshop.Image.7">
                  <p:embed/>
                </p:oleObj>
              </mc:Choice>
              <mc:Fallback>
                <p:oleObj name="" r:id="rId1" imgW="12683490" imgH="9380220" progId="Photoshop.Image.7">
                  <p:embed/>
                  <p:pic>
                    <p:nvPicPr>
                      <p:cNvPr id="0" name="图片 3089"/>
                      <p:cNvPicPr/>
                      <p:nvPr/>
                    </p:nvPicPr>
                    <p:blipFill>
                      <a:blip r:embed="rId2"/>
                      <a:stretch>
                        <a:fillRect/>
                      </a:stretch>
                    </p:blipFill>
                    <p:spPr>
                      <a:xfrm>
                        <a:off x="457200" y="1397000"/>
                        <a:ext cx="8153400" cy="50800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457" name="Rectangle 2"/>
          <p:cNvSpPr>
            <a:spLocks noGrp="1" noRot="1"/>
          </p:cNvSpPr>
          <p:nvPr>
            <p:ph idx="1"/>
          </p:nvPr>
        </p:nvSpPr>
        <p:spPr>
          <a:xfrm>
            <a:off x="457200" y="533400"/>
            <a:ext cx="5267325" cy="5791200"/>
          </a:xfrm>
        </p:spPr>
        <p:txBody>
          <a:bodyPr vert="horz" wrap="square" lIns="91440" tIns="45720" rIns="91440" bIns="45720" anchor="t" anchorCtr="0"/>
          <a:p>
            <a:pPr eaLnBrk="1" hangingPunct="1"/>
            <a:endParaRPr lang="en-US" altLang="zh-CN" sz="2400" dirty="0"/>
          </a:p>
          <a:p>
            <a:pPr eaLnBrk="1" hangingPunct="1"/>
            <a:endParaRPr lang="en-US" altLang="zh-CN" sz="2400" dirty="0"/>
          </a:p>
          <a:p>
            <a:pPr algn="l" eaLnBrk="1" hangingPunct="1">
              <a:buNone/>
            </a:pPr>
            <a:r>
              <a:rPr lang="zh-CN" altLang="en-US" sz="2800" b="1" dirty="0">
                <a:solidFill>
                  <a:srgbClr val="FFFF00"/>
                </a:solidFill>
                <a:latin typeface="宋体" panose="02010600030101010101" pitchFamily="2" charset="-122"/>
              </a:rPr>
              <a:t>1. 中断申请</a:t>
            </a:r>
            <a:endParaRPr lang="zh-CN" altLang="en-US" sz="2800" b="1" dirty="0">
              <a:solidFill>
                <a:srgbClr val="FFFF00"/>
              </a:solidFill>
              <a:latin typeface="宋体" panose="02010600030101010101" pitchFamily="2" charset="-122"/>
            </a:endParaRPr>
          </a:p>
          <a:p>
            <a:pPr eaLnBrk="1" hangingPunct="1"/>
            <a:r>
              <a:rPr lang="zh-CN" altLang="en-US" sz="2400" dirty="0"/>
              <a:t>由于系统通常有多个中断源，通常每个外设的接口逻辑有一个</a:t>
            </a:r>
            <a:r>
              <a:rPr lang="zh-CN" altLang="en-US" sz="2400" dirty="0">
                <a:solidFill>
                  <a:srgbClr val="00FF00"/>
                </a:solidFill>
              </a:rPr>
              <a:t>中断允许触发器</a:t>
            </a:r>
            <a:r>
              <a:rPr lang="zh-CN" altLang="en-US" sz="2400" dirty="0"/>
              <a:t>，用于开放或禁止该设备的中断请求</a:t>
            </a:r>
            <a:endParaRPr lang="en-US" altLang="zh-CN" sz="2400" dirty="0"/>
          </a:p>
          <a:p>
            <a:pPr eaLnBrk="1" hangingPunct="1"/>
            <a:r>
              <a:rPr lang="zh-CN" altLang="en-US" sz="2400" b="1" u="sng" dirty="0">
                <a:solidFill>
                  <a:srgbClr val="FFFC25"/>
                </a:solidFill>
              </a:rPr>
              <a:t>外设产生中断请求的条件是</a:t>
            </a:r>
            <a:r>
              <a:rPr lang="zh-CN" altLang="en-US" sz="2400" dirty="0"/>
              <a:t>：</a:t>
            </a:r>
            <a:endParaRPr lang="en-US" altLang="zh-CN" sz="2400" dirty="0"/>
          </a:p>
          <a:p>
            <a:pPr eaLnBrk="1" hangingPunct="1">
              <a:buNone/>
            </a:pPr>
            <a:r>
              <a:rPr lang="en-US" altLang="zh-CN" sz="2400" dirty="0"/>
              <a:t>     </a:t>
            </a:r>
            <a:r>
              <a:rPr lang="zh-CN" altLang="en-US" sz="2400" dirty="0"/>
              <a:t>该设备处于</a:t>
            </a:r>
            <a:r>
              <a:rPr lang="zh-CN" altLang="en-US" sz="2400" b="1" dirty="0">
                <a:solidFill>
                  <a:srgbClr val="FF0000"/>
                </a:solidFill>
              </a:rPr>
              <a:t>就绪状态</a:t>
            </a:r>
            <a:r>
              <a:rPr lang="zh-CN" altLang="en-US" sz="2400" dirty="0"/>
              <a:t>且</a:t>
            </a:r>
            <a:r>
              <a:rPr lang="zh-CN" altLang="en-US" sz="2400" b="1" dirty="0">
                <a:solidFill>
                  <a:srgbClr val="FF0000"/>
                </a:solidFill>
              </a:rPr>
              <a:t>允许该设备请求中断</a:t>
            </a:r>
            <a:r>
              <a:rPr lang="zh-CN" altLang="en-US" sz="2400" dirty="0"/>
              <a:t>（中断允许触发器置位），允许触发器的状态通常由软件管理。</a:t>
            </a:r>
            <a:endParaRPr lang="zh-CN" altLang="zh-CN" sz="2400" dirty="0"/>
          </a:p>
          <a:p>
            <a:pPr eaLnBrk="1" hangingPunct="1"/>
            <a:endParaRPr lang="en-US" altLang="zh-CN" sz="2400" dirty="0"/>
          </a:p>
        </p:txBody>
      </p:sp>
      <p:sp>
        <p:nvSpPr>
          <p:cNvPr id="2052" name="Rectangle 3"/>
          <p:cNvSpPr/>
          <p:nvPr/>
        </p:nvSpPr>
        <p:spPr>
          <a:xfrm>
            <a:off x="1043623" y="476250"/>
            <a:ext cx="4103687" cy="892175"/>
          </a:xfrm>
          <a:prstGeom prst="rect">
            <a:avLst/>
          </a:prstGeom>
          <a:noFill/>
          <a:ln w="9525">
            <a:noFill/>
          </a:ln>
        </p:spPr>
        <p:txBody>
          <a:bodyPr>
            <a:spAutoFit/>
          </a:bodyPr>
          <a:p>
            <a:r>
              <a:rPr lang="en-US" altLang="zh-CN" sz="3200" b="1" dirty="0">
                <a:solidFill>
                  <a:srgbClr val="FFFC25"/>
                </a:solidFill>
                <a:latin typeface="宋体" panose="02010600030101010101" pitchFamily="2" charset="-122"/>
              </a:rPr>
              <a:t>7.2 </a:t>
            </a:r>
            <a:r>
              <a:rPr lang="zh-CN" altLang="en-US" sz="3200" b="1" dirty="0">
                <a:solidFill>
                  <a:srgbClr val="FFFC25"/>
                </a:solidFill>
                <a:latin typeface="宋体" panose="02010600030101010101" pitchFamily="2" charset="-122"/>
              </a:rPr>
              <a:t>中断处理过程</a:t>
            </a:r>
            <a:endParaRPr lang="zh-CN" altLang="en-US" sz="3200" b="1" dirty="0">
              <a:solidFill>
                <a:srgbClr val="FFFC25"/>
              </a:solidFill>
              <a:latin typeface="宋体" panose="02010600030101010101" pitchFamily="2" charset="-122"/>
            </a:endParaRPr>
          </a:p>
          <a:p>
            <a:endParaRPr lang="zh-CN" altLang="en-US" sz="2000" b="1" dirty="0">
              <a:latin typeface="宋体" panose="02010600030101010101" pitchFamily="2" charset="-122"/>
            </a:endParaRPr>
          </a:p>
        </p:txBody>
      </p:sp>
      <p:graphicFrame>
        <p:nvGraphicFramePr>
          <p:cNvPr id="19459" name="Object 4"/>
          <p:cNvGraphicFramePr>
            <a:graphicFrameLocks noChangeAspect="1"/>
          </p:cNvGraphicFramePr>
          <p:nvPr/>
        </p:nvGraphicFramePr>
        <p:xfrm>
          <a:off x="6096000" y="228600"/>
          <a:ext cx="2819400" cy="6324600"/>
        </p:xfrm>
        <a:graphic>
          <a:graphicData uri="http://schemas.openxmlformats.org/presentationml/2006/ole">
            <mc:AlternateContent xmlns:mc="http://schemas.openxmlformats.org/markup-compatibility/2006">
              <mc:Choice xmlns:v="urn:schemas-microsoft-com:vml" Requires="v">
                <p:oleObj spid="_x0000_s3076" name="" r:id="rId1" imgW="5554980" imgH="13961745" progId="Photoshop.Image.7">
                  <p:embed/>
                </p:oleObj>
              </mc:Choice>
              <mc:Fallback>
                <p:oleObj name="" r:id="rId1" imgW="5554980" imgH="13961745" progId="Photoshop.Image.7">
                  <p:embed/>
                  <p:pic>
                    <p:nvPicPr>
                      <p:cNvPr id="0" name="图片 3075"/>
                      <p:cNvPicPr/>
                      <p:nvPr/>
                    </p:nvPicPr>
                    <p:blipFill>
                      <a:blip r:embed="rId2"/>
                      <a:stretch>
                        <a:fillRect/>
                      </a:stretch>
                    </p:blipFill>
                    <p:spPr>
                      <a:xfrm>
                        <a:off x="6096000" y="228600"/>
                        <a:ext cx="2819400" cy="6324600"/>
                      </a:xfrm>
                      <a:prstGeom prst="rect">
                        <a:avLst/>
                      </a:prstGeom>
                      <a:noFill/>
                      <a:ln w="38100">
                        <a:noFill/>
                        <a:miter/>
                      </a:ln>
                    </p:spPr>
                  </p:pic>
                </p:oleObj>
              </mc:Fallback>
            </mc:AlternateContent>
          </a:graphicData>
        </a:graphic>
      </p:graphicFrame>
      <p:sp>
        <p:nvSpPr>
          <p:cNvPr id="2" name="矩形 1"/>
          <p:cNvSpPr/>
          <p:nvPr/>
        </p:nvSpPr>
        <p:spPr>
          <a:xfrm>
            <a:off x="6156325" y="260985"/>
            <a:ext cx="2664460" cy="1652905"/>
          </a:xfrm>
          <a:prstGeom prst="rect">
            <a:avLst/>
          </a:prstGeom>
          <a:noFill/>
          <a:ln w="57150">
            <a:solidFill>
              <a:srgbClr val="FF0000"/>
            </a:solidFill>
            <a:prstDash val="dash"/>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a:p>
            <a:pPr algn="ctr"/>
            <a:endParaRPr lang="zh-CN" altLang="en-US">
              <a:solidFill>
                <a:srgbClr val="FF0000"/>
              </a:solidFill>
            </a:endParaRPr>
          </a:p>
        </p:txBody>
      </p:sp>
      <p:sp>
        <p:nvSpPr>
          <p:cNvPr id="3" name="矩形 2"/>
          <p:cNvSpPr/>
          <p:nvPr/>
        </p:nvSpPr>
        <p:spPr>
          <a:xfrm>
            <a:off x="6300470" y="2061210"/>
            <a:ext cx="2249170" cy="1946910"/>
          </a:xfrm>
          <a:prstGeom prst="rect">
            <a:avLst/>
          </a:prstGeom>
          <a:noFill/>
          <a:ln w="57150">
            <a:solidFill>
              <a:srgbClr val="00FF00"/>
            </a:solidFill>
            <a:prstDash val="dash"/>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50940" y="4149090"/>
            <a:ext cx="2243455" cy="1444625"/>
          </a:xfrm>
          <a:prstGeom prst="rect">
            <a:avLst/>
          </a:prstGeom>
          <a:noFill/>
          <a:ln w="57150">
            <a:solidFill>
              <a:srgbClr val="FF0000"/>
            </a:solidFill>
            <a:prstDash val="dash"/>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6299835" y="5735320"/>
            <a:ext cx="2250440" cy="305435"/>
          </a:xfrm>
          <a:prstGeom prst="rect">
            <a:avLst/>
          </a:prstGeom>
          <a:noFill/>
          <a:ln w="57150">
            <a:solidFill>
              <a:srgbClr val="00FF00"/>
            </a:solidFill>
            <a:prstDash val="dash"/>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544435" y="357505"/>
            <a:ext cx="1240155" cy="368300"/>
          </a:xfrm>
          <a:prstGeom prst="rect">
            <a:avLst/>
          </a:prstGeom>
          <a:noFill/>
        </p:spPr>
        <p:txBody>
          <a:bodyPr wrap="square" rtlCol="0">
            <a:spAutoFit/>
          </a:bodyPr>
          <a:p>
            <a:r>
              <a:rPr lang="zh-CN" altLang="en-US" b="1">
                <a:solidFill>
                  <a:srgbClr val="FF0000"/>
                </a:solidFill>
                <a:latin typeface="+mj-ea"/>
                <a:ea typeface="+mj-ea"/>
              </a:rPr>
              <a:t>中断申请</a:t>
            </a:r>
            <a:endParaRPr lang="zh-CN" altLang="en-US" b="1">
              <a:solidFill>
                <a:srgbClr val="FF0000"/>
              </a:solidFill>
              <a:latin typeface="+mj-ea"/>
              <a:ea typeface="+mj-ea"/>
            </a:endParaRPr>
          </a:p>
        </p:txBody>
      </p:sp>
      <p:sp>
        <p:nvSpPr>
          <p:cNvPr id="7" name="文本框 6"/>
          <p:cNvSpPr txBox="1"/>
          <p:nvPr/>
        </p:nvSpPr>
        <p:spPr>
          <a:xfrm>
            <a:off x="7524115" y="2132330"/>
            <a:ext cx="1240155" cy="368300"/>
          </a:xfrm>
          <a:prstGeom prst="rect">
            <a:avLst/>
          </a:prstGeom>
          <a:noFill/>
        </p:spPr>
        <p:txBody>
          <a:bodyPr wrap="square" rtlCol="0">
            <a:spAutoFit/>
          </a:bodyPr>
          <a:p>
            <a:r>
              <a:rPr lang="zh-CN" altLang="en-US" b="1">
                <a:solidFill>
                  <a:srgbClr val="00B050"/>
                </a:solidFill>
                <a:latin typeface="+mj-ea"/>
                <a:ea typeface="+mj-ea"/>
              </a:rPr>
              <a:t>中断响应</a:t>
            </a:r>
            <a:endParaRPr lang="zh-CN" altLang="en-US" b="1">
              <a:solidFill>
                <a:srgbClr val="00B050"/>
              </a:solidFill>
              <a:latin typeface="+mj-ea"/>
              <a:ea typeface="+mj-ea"/>
            </a:endParaRPr>
          </a:p>
        </p:txBody>
      </p:sp>
      <p:sp>
        <p:nvSpPr>
          <p:cNvPr id="8" name="文本框 7"/>
          <p:cNvSpPr txBox="1"/>
          <p:nvPr/>
        </p:nvSpPr>
        <p:spPr>
          <a:xfrm>
            <a:off x="7452360" y="4292600"/>
            <a:ext cx="1240155" cy="368300"/>
          </a:xfrm>
          <a:prstGeom prst="rect">
            <a:avLst/>
          </a:prstGeom>
          <a:noFill/>
        </p:spPr>
        <p:txBody>
          <a:bodyPr wrap="square" rtlCol="0">
            <a:spAutoFit/>
          </a:bodyPr>
          <a:p>
            <a:r>
              <a:rPr lang="zh-CN" altLang="en-US" b="1">
                <a:solidFill>
                  <a:srgbClr val="FF0000"/>
                </a:solidFill>
                <a:latin typeface="+mj-ea"/>
                <a:ea typeface="+mj-ea"/>
              </a:rPr>
              <a:t>中断服务</a:t>
            </a:r>
            <a:endParaRPr lang="zh-CN" altLang="en-US" b="1">
              <a:solidFill>
                <a:srgbClr val="FF0000"/>
              </a:solidFill>
              <a:latin typeface="+mj-ea"/>
              <a:ea typeface="+mj-ea"/>
            </a:endParaRPr>
          </a:p>
        </p:txBody>
      </p:sp>
      <p:sp>
        <p:nvSpPr>
          <p:cNvPr id="9" name="文本框 8"/>
          <p:cNvSpPr txBox="1"/>
          <p:nvPr/>
        </p:nvSpPr>
        <p:spPr>
          <a:xfrm>
            <a:off x="7452360" y="5661025"/>
            <a:ext cx="1240155" cy="368300"/>
          </a:xfrm>
          <a:prstGeom prst="rect">
            <a:avLst/>
          </a:prstGeom>
          <a:noFill/>
        </p:spPr>
        <p:txBody>
          <a:bodyPr wrap="square" rtlCol="0">
            <a:spAutoFit/>
          </a:bodyPr>
          <a:p>
            <a:r>
              <a:rPr lang="zh-CN" altLang="en-US" b="1">
                <a:solidFill>
                  <a:srgbClr val="FF0000"/>
                </a:solidFill>
                <a:latin typeface="+mj-ea"/>
                <a:ea typeface="+mj-ea"/>
              </a:rPr>
              <a:t>中断返回</a:t>
            </a:r>
            <a:endParaRPr lang="zh-CN" altLang="en-US" b="1">
              <a:solidFill>
                <a:srgbClr val="FF0000"/>
              </a:solidFill>
              <a:latin typeface="+mj-ea"/>
              <a:ea typeface="+mj-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box(in)">
                                      <p:cBhvr>
                                        <p:cTn id="7" dur="500"/>
                                        <p:tgtEl>
                                          <p:spTgt spid="194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2"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amond(in)">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2"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amond(in)">
                                      <p:cBhvr>
                                        <p:cTn id="38" dur="2000"/>
                                        <p:tgtEl>
                                          <p:spTgt spid="5"/>
                                        </p:tgtEl>
                                      </p:cBhvr>
                                    </p:animEffect>
                                  </p:childTnLst>
                                </p:cTn>
                              </p:par>
                              <p:par>
                                <p:cTn id="39" presetID="8" presetClass="entr" presetSubtype="16" fill="hold" grpId="2"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amond(in)">
                                      <p:cBhvr>
                                        <p:cTn id="41" dur="2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457">
                                            <p:txEl>
                                              <p:char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457">
                                            <p:txEl>
                                              <p:charRg st="3" end="5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9457">
                                            <p:txEl>
                                              <p:charRg st="54" end="68"/>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457">
                                            <p:txEl>
                                              <p:charRg st="68" end="1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uiExpand="1" build="p"/>
      <p:bldP spid="6" grpId="0"/>
      <p:bldP spid="2" grpId="0" animBg="1"/>
      <p:bldP spid="6" grpId="1"/>
      <p:bldP spid="2" grpId="1" animBg="1"/>
      <p:bldP spid="7" grpId="1"/>
      <p:bldP spid="8" grpId="1"/>
      <p:bldP spid="9" grpId="1"/>
      <p:bldP spid="7" grpId="2"/>
      <p:bldP spid="3" grpId="0" animBg="1"/>
      <p:bldP spid="8" grpId="2"/>
      <p:bldP spid="4" grpId="0" animBg="1"/>
      <p:bldP spid="5" grpId="0" animBg="1"/>
      <p:bldP spid="9" grpId="2"/>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66562" name="Picture 2" descr="6-39"/>
          <p:cNvPicPr>
            <a:picLocks noChangeAspect="1"/>
          </p:cNvPicPr>
          <p:nvPr/>
        </p:nvPicPr>
        <p:blipFill>
          <a:blip r:embed="rId1"/>
          <a:stretch>
            <a:fillRect/>
          </a:stretch>
        </p:blipFill>
        <p:spPr>
          <a:xfrm>
            <a:off x="1403985" y="3644583"/>
            <a:ext cx="6553200" cy="2971800"/>
          </a:xfrm>
          <a:prstGeom prst="rect">
            <a:avLst/>
          </a:prstGeom>
          <a:noFill/>
          <a:ln w="9525">
            <a:noFill/>
          </a:ln>
        </p:spPr>
      </p:pic>
      <p:sp>
        <p:nvSpPr>
          <p:cNvPr id="66563" name="Text Box 4"/>
          <p:cNvSpPr txBox="1"/>
          <p:nvPr/>
        </p:nvSpPr>
        <p:spPr>
          <a:xfrm>
            <a:off x="631190" y="381000"/>
            <a:ext cx="7979410" cy="3169285"/>
          </a:xfrm>
          <a:prstGeom prst="rect">
            <a:avLst/>
          </a:prstGeom>
          <a:noFill/>
          <a:ln w="9525">
            <a:noFill/>
          </a:ln>
        </p:spPr>
        <p:txBody>
          <a:bodyPr wrap="square">
            <a:spAutoFit/>
          </a:bodyPr>
          <a:p>
            <a:pPr>
              <a:spcBef>
                <a:spcPct val="50000"/>
              </a:spcBef>
            </a:pPr>
            <a:r>
              <a:rPr lang="zh-CN" altLang="en-US" sz="3200" b="1" dirty="0">
                <a:solidFill>
                  <a:schemeClr val="folHlink"/>
                </a:solidFill>
                <a:latin typeface="华文行楷" panose="02010800040101010101" pitchFamily="2" charset="-122"/>
                <a:ea typeface="华文行楷" panose="02010800040101010101" pitchFamily="2" charset="-122"/>
              </a:rPr>
              <a:t>例</a:t>
            </a:r>
            <a:r>
              <a:rPr lang="en-US" altLang="zh-CN" sz="3200" b="1" dirty="0">
                <a:solidFill>
                  <a:schemeClr val="folHlink"/>
                </a:solidFill>
                <a:latin typeface="华文行楷" panose="02010800040101010101" pitchFamily="2" charset="-122"/>
                <a:ea typeface="华文行楷" panose="02010800040101010101" pitchFamily="2" charset="-122"/>
              </a:rPr>
              <a:t>7.2  8259A</a:t>
            </a:r>
            <a:r>
              <a:rPr lang="zh-CN" altLang="en-US" sz="3200" b="1" dirty="0">
                <a:solidFill>
                  <a:schemeClr val="folHlink"/>
                </a:solidFill>
                <a:latin typeface="华文行楷" panose="02010800040101010101" pitchFamily="2" charset="-122"/>
                <a:ea typeface="华文行楷" panose="02010800040101010101" pitchFamily="2" charset="-122"/>
              </a:rPr>
              <a:t>在</a:t>
            </a:r>
            <a:r>
              <a:rPr lang="en-US" altLang="zh-CN" sz="3200" b="1" dirty="0">
                <a:solidFill>
                  <a:schemeClr val="folHlink"/>
                </a:solidFill>
                <a:latin typeface="华文行楷" panose="02010800040101010101" pitchFamily="2" charset="-122"/>
                <a:ea typeface="华文行楷" panose="02010800040101010101" pitchFamily="2" charset="-122"/>
              </a:rPr>
              <a:t>IBM-PC</a:t>
            </a:r>
            <a:r>
              <a:rPr lang="zh-CN" altLang="en-US" sz="3200" b="1" dirty="0">
                <a:solidFill>
                  <a:schemeClr val="folHlink"/>
                </a:solidFill>
                <a:latin typeface="华文行楷" panose="02010800040101010101" pitchFamily="2" charset="-122"/>
                <a:ea typeface="华文行楷" panose="02010800040101010101" pitchFamily="2" charset="-122"/>
              </a:rPr>
              <a:t>中的应用</a:t>
            </a:r>
            <a:endParaRPr lang="zh-CN" altLang="en-US" sz="3200" b="1" dirty="0">
              <a:solidFill>
                <a:schemeClr val="folHlink"/>
              </a:solidFill>
              <a:latin typeface="华文行楷" panose="02010800040101010101" pitchFamily="2" charset="-122"/>
              <a:ea typeface="华文行楷" panose="02010800040101010101" pitchFamily="2" charset="-122"/>
            </a:endParaRPr>
          </a:p>
          <a:p>
            <a:pPr>
              <a:spcBef>
                <a:spcPct val="50000"/>
              </a:spcBef>
            </a:pPr>
            <a:r>
              <a:rPr lang="zh-CN" altLang="en-US" sz="2400" b="1" dirty="0">
                <a:latin typeface="Times New Roman" panose="02020603050405020304" pitchFamily="18" charset="0"/>
              </a:rPr>
              <a:t>若</a:t>
            </a:r>
            <a:r>
              <a:rPr lang="en-US" altLang="zh-CN" sz="2400" b="1" dirty="0">
                <a:latin typeface="Times New Roman" panose="02020603050405020304" pitchFamily="18" charset="0"/>
              </a:rPr>
              <a:t>8086</a:t>
            </a:r>
            <a:r>
              <a:rPr lang="zh-CN" altLang="en-US" sz="2400" b="1" dirty="0">
                <a:latin typeface="Times New Roman" panose="02020603050405020304" pitchFamily="18" charset="0"/>
              </a:rPr>
              <a:t>系统采用一片</a:t>
            </a:r>
            <a:r>
              <a:rPr lang="en-US" altLang="zh-CN" sz="2400" b="1" dirty="0">
                <a:latin typeface="Times New Roman" panose="02020603050405020304" pitchFamily="18" charset="0"/>
              </a:rPr>
              <a:t>8259A</a:t>
            </a:r>
            <a:r>
              <a:rPr lang="zh-CN" altLang="en-US" sz="2400" b="1" dirty="0">
                <a:latin typeface="Times New Roman" panose="02020603050405020304" pitchFamily="18" charset="0"/>
              </a:rPr>
              <a:t>进行外部中断优先级管理，系统分配给</a:t>
            </a:r>
            <a:r>
              <a:rPr lang="en-US" altLang="zh-CN" sz="2400" b="1" dirty="0">
                <a:latin typeface="Times New Roman" panose="02020603050405020304" pitchFamily="18" charset="0"/>
              </a:rPr>
              <a:t>8259</a:t>
            </a:r>
            <a:r>
              <a:rPr lang="zh-CN" altLang="en-US" sz="2400" b="1" dirty="0">
                <a:latin typeface="Times New Roman" panose="02020603050405020304" pitchFamily="18" charset="0"/>
              </a:rPr>
              <a:t>的口地址为</a:t>
            </a:r>
            <a:r>
              <a:rPr lang="en-US" altLang="zh-CN" sz="2400" b="1" dirty="0">
                <a:latin typeface="Times New Roman" panose="02020603050405020304" pitchFamily="18" charset="0"/>
              </a:rPr>
              <a:t>20H</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21H</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8259A</a:t>
            </a:r>
            <a:r>
              <a:rPr lang="zh-CN" altLang="en-US" sz="2400" b="1" dirty="0">
                <a:latin typeface="Times New Roman" panose="02020603050405020304" pitchFamily="18" charset="0"/>
              </a:rPr>
              <a:t>采用边沿触发方式，缓冲方式，中断结束采用</a:t>
            </a:r>
            <a:r>
              <a:rPr lang="en-US" altLang="zh-CN" sz="2400" b="1" dirty="0">
                <a:latin typeface="Times New Roman" panose="02020603050405020304" pitchFamily="18" charset="0"/>
              </a:rPr>
              <a:t>EOI</a:t>
            </a:r>
            <a:r>
              <a:rPr lang="zh-CN" altLang="en-US" sz="2400" b="1" dirty="0">
                <a:latin typeface="Times New Roman" panose="02020603050405020304" pitchFamily="18" charset="0"/>
              </a:rPr>
              <a:t>命令方式，中断优先权管理方式采用完全嵌套方式</a:t>
            </a:r>
            <a:r>
              <a:rPr lang="zh-CN" altLang="en-US" sz="2400" dirty="0">
                <a:latin typeface="Times New Roman" panose="02020603050405020304" pitchFamily="18" charset="0"/>
              </a:rPr>
              <a:t>。某中断源的中断类型码是</a:t>
            </a:r>
            <a:r>
              <a:rPr lang="en-US" altLang="zh-CN" sz="2400" dirty="0">
                <a:latin typeface="Times New Roman" panose="02020603050405020304" pitchFamily="18" charset="0"/>
              </a:rPr>
              <a:t>0AH</a:t>
            </a:r>
            <a:r>
              <a:rPr lang="zh-CN" altLang="en-US" sz="2400" dirty="0">
                <a:latin typeface="Times New Roman" panose="02020603050405020304" pitchFamily="18" charset="0"/>
              </a:rPr>
              <a:t>，</a:t>
            </a:r>
            <a:r>
              <a:rPr lang="zh-CN" altLang="en-US" sz="2400" b="1" dirty="0">
                <a:latin typeface="Times New Roman" panose="02020603050405020304" pitchFamily="18" charset="0"/>
              </a:rPr>
              <a:t>中断服务程序入口地址为3050H:2500H。</a:t>
            </a:r>
            <a:endParaRPr lang="zh-CN" altLang="en-US" sz="2400" b="1" dirty="0">
              <a:latin typeface="Times New Roman" panose="02020603050405020304" pitchFamily="18" charset="0"/>
            </a:endParaRPr>
          </a:p>
          <a:p>
            <a:pPr>
              <a:spcBef>
                <a:spcPct val="50000"/>
              </a:spcBef>
            </a:pPr>
            <a:r>
              <a:rPr lang="en-US" altLang="zh-CN" sz="2400" b="1" dirty="0">
                <a:solidFill>
                  <a:srgbClr val="FFFF00"/>
                </a:solidFill>
                <a:latin typeface="Times New Roman" panose="02020603050405020304" pitchFamily="18" charset="0"/>
              </a:rPr>
              <a:t>1</a:t>
            </a:r>
            <a:r>
              <a:rPr lang="zh-CN" altLang="en-US" sz="2400" b="1" dirty="0">
                <a:solidFill>
                  <a:srgbClr val="FFFF00"/>
                </a:solidFill>
                <a:latin typeface="Times New Roman" panose="02020603050405020304" pitchFamily="18" charset="0"/>
              </a:rPr>
              <a:t>）完成</a:t>
            </a:r>
            <a:r>
              <a:rPr lang="en-US" altLang="zh-CN" sz="2400" b="1" dirty="0">
                <a:solidFill>
                  <a:srgbClr val="FFFF00"/>
                </a:solidFill>
                <a:latin typeface="Times New Roman" panose="02020603050405020304" pitchFamily="18" charset="0"/>
              </a:rPr>
              <a:t>8259A</a:t>
            </a:r>
            <a:r>
              <a:rPr lang="zh-CN" altLang="en-US" sz="2400" b="1" dirty="0">
                <a:solidFill>
                  <a:srgbClr val="FFFF00"/>
                </a:solidFill>
                <a:latin typeface="Times New Roman" panose="02020603050405020304" pitchFamily="18" charset="0"/>
              </a:rPr>
              <a:t>初始化编程及中断结束处理</a:t>
            </a:r>
            <a:endParaRPr lang="zh-CN" altLang="en-US" sz="2400" b="1" dirty="0">
              <a:solidFill>
                <a:srgbClr val="FFFF00"/>
              </a:solidFill>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290" name="Object 2"/>
          <p:cNvGraphicFramePr>
            <a:graphicFrameLocks noChangeAspect="1"/>
          </p:cNvGraphicFramePr>
          <p:nvPr/>
        </p:nvGraphicFramePr>
        <p:xfrm>
          <a:off x="755650" y="1268730"/>
          <a:ext cx="7727950" cy="3988435"/>
        </p:xfrm>
        <a:graphic>
          <a:graphicData uri="http://schemas.openxmlformats.org/presentationml/2006/ole">
            <mc:AlternateContent xmlns:mc="http://schemas.openxmlformats.org/markup-compatibility/2006">
              <mc:Choice xmlns:v="urn:schemas-microsoft-com:vml" Requires="v">
                <p:oleObj spid="_x0000_s3088" name="" r:id="rId1" imgW="12192000" imgH="6410325" progId="Photoshop.Image.7">
                  <p:embed/>
                </p:oleObj>
              </mc:Choice>
              <mc:Fallback>
                <p:oleObj name="" r:id="rId1" imgW="12192000" imgH="6410325" progId="Photoshop.Image.7">
                  <p:embed/>
                  <p:pic>
                    <p:nvPicPr>
                      <p:cNvPr id="0" name="图片 3087"/>
                      <p:cNvPicPr/>
                      <p:nvPr/>
                    </p:nvPicPr>
                    <p:blipFill>
                      <a:blip r:embed="rId2"/>
                      <a:stretch>
                        <a:fillRect/>
                      </a:stretch>
                    </p:blipFill>
                    <p:spPr>
                      <a:xfrm>
                        <a:off x="755650" y="1268730"/>
                        <a:ext cx="7727950" cy="3988435"/>
                      </a:xfrm>
                      <a:prstGeom prst="rect">
                        <a:avLst/>
                      </a:prstGeom>
                      <a:noFill/>
                      <a:ln w="38100">
                        <a:noFill/>
                        <a:miter/>
                      </a:ln>
                    </p:spPr>
                  </p:pic>
                </p:oleObj>
              </mc:Fallback>
            </mc:AlternateContent>
          </a:graphicData>
        </a:graphic>
      </p:graphicFrame>
      <p:sp>
        <p:nvSpPr>
          <p:cNvPr id="2" name="文本框 1"/>
          <p:cNvSpPr txBox="1"/>
          <p:nvPr/>
        </p:nvSpPr>
        <p:spPr>
          <a:xfrm>
            <a:off x="792480" y="260350"/>
            <a:ext cx="7739380" cy="368300"/>
          </a:xfrm>
          <a:prstGeom prst="rect">
            <a:avLst/>
          </a:prstGeom>
          <a:solidFill>
            <a:schemeClr val="tx1"/>
          </a:solidFill>
        </p:spPr>
        <p:txBody>
          <a:bodyPr wrap="square" rtlCol="0" anchor="t">
            <a:spAutoFit/>
          </a:bodyPr>
          <a:p>
            <a:r>
              <a:rPr lang="zh-CN" altLang="en-US" b="1" dirty="0">
                <a:solidFill>
                  <a:schemeClr val="tx2">
                    <a:lumMod val="50000"/>
                  </a:schemeClr>
                </a:solidFill>
                <a:latin typeface="Times New Roman" panose="02020603050405020304" pitchFamily="18" charset="0"/>
                <a:sym typeface="+mn-ea"/>
              </a:rPr>
              <a:t>一片</a:t>
            </a:r>
            <a:r>
              <a:rPr lang="en-US" altLang="zh-CN" b="1" dirty="0">
                <a:solidFill>
                  <a:srgbClr val="FF0000"/>
                </a:solidFill>
                <a:latin typeface="Times New Roman" panose="02020603050405020304" pitchFamily="18" charset="0"/>
                <a:sym typeface="+mn-ea"/>
              </a:rPr>
              <a:t>8259A</a:t>
            </a:r>
            <a:r>
              <a:rPr lang="zh-CN" altLang="en-US" b="1" dirty="0">
                <a:solidFill>
                  <a:srgbClr val="FF0000"/>
                </a:solidFill>
                <a:latin typeface="Times New Roman" panose="02020603050405020304" pitchFamily="18" charset="0"/>
                <a:sym typeface="+mn-ea"/>
              </a:rPr>
              <a:t>，采用</a:t>
            </a:r>
            <a:r>
              <a:rPr lang="zh-CN" altLang="en-US" b="1" dirty="0">
                <a:solidFill>
                  <a:schemeClr val="tx2">
                    <a:lumMod val="50000"/>
                  </a:schemeClr>
                </a:solidFill>
                <a:latin typeface="Times New Roman" panose="02020603050405020304" pitchFamily="18" charset="0"/>
                <a:sym typeface="+mn-ea"/>
              </a:rPr>
              <a:t>边沿触发方式；</a:t>
            </a:r>
            <a:r>
              <a:rPr lang="en-US" altLang="zh-CN" b="1" dirty="0">
                <a:solidFill>
                  <a:schemeClr val="tx2">
                    <a:lumMod val="50000"/>
                  </a:schemeClr>
                </a:solidFill>
                <a:latin typeface="Times New Roman" panose="02020603050405020304" pitchFamily="18" charset="0"/>
                <a:sym typeface="+mn-ea"/>
              </a:rPr>
              <a:t>  </a:t>
            </a:r>
            <a:r>
              <a:rPr lang="en-US" altLang="zh-CN" b="1" dirty="0">
                <a:solidFill>
                  <a:srgbClr val="FF0000"/>
                </a:solidFill>
                <a:latin typeface="Times New Roman" panose="02020603050405020304" pitchFamily="18" charset="0"/>
                <a:sym typeface="+mn-ea"/>
              </a:rPr>
              <a:t>8259</a:t>
            </a:r>
            <a:r>
              <a:rPr lang="zh-CN" altLang="en-US" b="1" dirty="0">
                <a:solidFill>
                  <a:srgbClr val="FF0000"/>
                </a:solidFill>
                <a:latin typeface="Times New Roman" panose="02020603050405020304" pitchFamily="18" charset="0"/>
                <a:sym typeface="+mn-ea"/>
              </a:rPr>
              <a:t>的口地址为</a:t>
            </a:r>
            <a:r>
              <a:rPr lang="en-US" altLang="zh-CN" b="1" dirty="0">
                <a:solidFill>
                  <a:srgbClr val="FF0000"/>
                </a:solidFill>
                <a:latin typeface="Times New Roman" panose="02020603050405020304" pitchFamily="18" charset="0"/>
                <a:sym typeface="+mn-ea"/>
              </a:rPr>
              <a:t>20H</a:t>
            </a:r>
            <a:r>
              <a:rPr lang="zh-CN" altLang="en-US" b="1" dirty="0">
                <a:solidFill>
                  <a:srgbClr val="FF0000"/>
                </a:solidFill>
                <a:latin typeface="Times New Roman" panose="02020603050405020304" pitchFamily="18" charset="0"/>
                <a:sym typeface="+mn-ea"/>
              </a:rPr>
              <a:t>，</a:t>
            </a:r>
            <a:r>
              <a:rPr lang="en-US" altLang="zh-CN" b="1" dirty="0">
                <a:solidFill>
                  <a:srgbClr val="FF0000"/>
                </a:solidFill>
                <a:latin typeface="Times New Roman" panose="02020603050405020304" pitchFamily="18" charset="0"/>
                <a:sym typeface="+mn-ea"/>
              </a:rPr>
              <a:t>21H</a:t>
            </a:r>
            <a:endParaRPr lang="en-US" altLang="zh-CN" b="1" dirty="0">
              <a:solidFill>
                <a:srgbClr val="FF0000"/>
              </a:solidFill>
              <a:latin typeface="Times New Roman" panose="02020603050405020304" pitchFamily="18" charset="0"/>
              <a:sym typeface="+mn-ea"/>
            </a:endParaRPr>
          </a:p>
        </p:txBody>
      </p:sp>
      <p:sp>
        <p:nvSpPr>
          <p:cNvPr id="3" name="矩形 2"/>
          <p:cNvSpPr/>
          <p:nvPr/>
        </p:nvSpPr>
        <p:spPr>
          <a:xfrm>
            <a:off x="792480" y="5445125"/>
            <a:ext cx="7704455" cy="935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ICW1</a:t>
            </a:r>
            <a:r>
              <a:rPr lang="zh-CN" altLang="en-US" sz="2800"/>
              <a:t>：</a:t>
            </a:r>
            <a:r>
              <a:rPr lang="en-US" altLang="zh-CN" sz="2800"/>
              <a:t>000 1 </a:t>
            </a:r>
            <a:r>
              <a:rPr lang="en-US" altLang="zh-CN" sz="2800" b="1">
                <a:solidFill>
                  <a:srgbClr val="FF0000"/>
                </a:solidFill>
              </a:rPr>
              <a:t>0</a:t>
            </a:r>
            <a:r>
              <a:rPr lang="en-US" altLang="zh-CN" sz="2800"/>
              <a:t> 0 </a:t>
            </a:r>
            <a:r>
              <a:rPr lang="en-US" altLang="zh-CN" sz="2800" b="1">
                <a:solidFill>
                  <a:srgbClr val="FF0000"/>
                </a:solidFill>
              </a:rPr>
              <a:t>1 </a:t>
            </a:r>
            <a:r>
              <a:rPr lang="en-US" altLang="zh-CN" sz="2800"/>
              <a:t>1 B=13H     ==</a:t>
            </a:r>
            <a:r>
              <a:rPr lang="zh-CN" altLang="en-US" sz="2800"/>
              <a:t>》</a:t>
            </a:r>
            <a:r>
              <a:rPr lang="en-US" altLang="zh-CN" sz="2800"/>
              <a:t>20H</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diamond(in)">
                                      <p:cBhvr>
                                        <p:cTn id="7" dur="20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文本框 1"/>
          <p:cNvSpPr txBox="1"/>
          <p:nvPr/>
        </p:nvSpPr>
        <p:spPr>
          <a:xfrm>
            <a:off x="792480" y="260350"/>
            <a:ext cx="7739380" cy="829945"/>
          </a:xfrm>
          <a:prstGeom prst="rect">
            <a:avLst/>
          </a:prstGeom>
          <a:solidFill>
            <a:schemeClr val="tx1"/>
          </a:solidFill>
        </p:spPr>
        <p:txBody>
          <a:bodyPr wrap="square" rtlCol="0" anchor="t">
            <a:spAutoFit/>
          </a:bodyPr>
          <a:p>
            <a:r>
              <a:rPr lang="zh-CN" altLang="en-US" sz="2400" b="1" dirty="0">
                <a:solidFill>
                  <a:srgbClr val="FF0000"/>
                </a:solidFill>
                <a:latin typeface="Times New Roman" panose="02020603050405020304" pitchFamily="18" charset="0"/>
                <a:sym typeface="+mn-ea"/>
              </a:rPr>
              <a:t>某中断源的中断类型码是</a:t>
            </a:r>
            <a:r>
              <a:rPr lang="en-US" altLang="zh-CN" sz="2400" b="1" dirty="0">
                <a:solidFill>
                  <a:srgbClr val="FF0000"/>
                </a:solidFill>
                <a:latin typeface="Times New Roman" panose="02020603050405020304" pitchFamily="18" charset="0"/>
                <a:sym typeface="+mn-ea"/>
              </a:rPr>
              <a:t>0AH    = 0000 1</a:t>
            </a:r>
            <a:r>
              <a:rPr lang="en-US" altLang="zh-CN" sz="2400" b="1" dirty="0">
                <a:gradFill>
                  <a:gsLst>
                    <a:gs pos="0">
                      <a:srgbClr val="7B32B2"/>
                    </a:gs>
                    <a:gs pos="100000">
                      <a:srgbClr val="401A5D"/>
                    </a:gs>
                  </a:gsLst>
                  <a:lin scaled="0"/>
                </a:gradFill>
                <a:latin typeface="Times New Roman" panose="02020603050405020304" pitchFamily="18" charset="0"/>
                <a:sym typeface="+mn-ea"/>
              </a:rPr>
              <a:t>010</a:t>
            </a:r>
            <a:r>
              <a:rPr lang="en-US" altLang="zh-CN" sz="2400" b="1" dirty="0">
                <a:solidFill>
                  <a:srgbClr val="FF0000"/>
                </a:solidFill>
                <a:latin typeface="Times New Roman" panose="02020603050405020304" pitchFamily="18" charset="0"/>
                <a:sym typeface="+mn-ea"/>
              </a:rPr>
              <a:t>B</a:t>
            </a:r>
            <a:endParaRPr lang="en-US" altLang="zh-CN" sz="2400" b="1" dirty="0">
              <a:solidFill>
                <a:srgbClr val="FF0000"/>
              </a:solidFill>
              <a:latin typeface="Times New Roman" panose="02020603050405020304" pitchFamily="18" charset="0"/>
              <a:sym typeface="+mn-ea"/>
            </a:endParaRPr>
          </a:p>
          <a:p>
            <a:r>
              <a:rPr lang="en-US" altLang="zh-CN" sz="2400" b="1" dirty="0">
                <a:solidFill>
                  <a:srgbClr val="FF0000"/>
                </a:solidFill>
                <a:latin typeface="Times New Roman" panose="02020603050405020304" pitchFamily="18" charset="0"/>
                <a:sym typeface="+mn-ea"/>
              </a:rPr>
              <a:t>8259A</a:t>
            </a:r>
            <a:r>
              <a:rPr lang="zh-CN" altLang="en-US" sz="2400" b="1" dirty="0">
                <a:solidFill>
                  <a:srgbClr val="FF0000"/>
                </a:solidFill>
                <a:latin typeface="Times New Roman" panose="02020603050405020304" pitchFamily="18" charset="0"/>
                <a:sym typeface="+mn-ea"/>
              </a:rPr>
              <a:t>的口地址为</a:t>
            </a:r>
            <a:r>
              <a:rPr lang="en-US" altLang="zh-CN" sz="2400" b="1" dirty="0">
                <a:solidFill>
                  <a:srgbClr val="FF0000"/>
                </a:solidFill>
                <a:latin typeface="Times New Roman" panose="02020603050405020304" pitchFamily="18" charset="0"/>
                <a:sym typeface="+mn-ea"/>
              </a:rPr>
              <a:t>20H</a:t>
            </a:r>
            <a:r>
              <a:rPr lang="zh-CN" altLang="en-US" sz="2400" b="1" dirty="0">
                <a:solidFill>
                  <a:srgbClr val="FF0000"/>
                </a:solidFill>
                <a:latin typeface="Times New Roman" panose="02020603050405020304" pitchFamily="18" charset="0"/>
                <a:sym typeface="+mn-ea"/>
              </a:rPr>
              <a:t>，</a:t>
            </a:r>
            <a:r>
              <a:rPr lang="en-US" altLang="zh-CN" sz="2400" b="1" dirty="0">
                <a:solidFill>
                  <a:srgbClr val="FF0000"/>
                </a:solidFill>
                <a:latin typeface="Times New Roman" panose="02020603050405020304" pitchFamily="18" charset="0"/>
                <a:sym typeface="+mn-ea"/>
              </a:rPr>
              <a:t>21H   </a:t>
            </a:r>
            <a:endParaRPr lang="en-US" altLang="zh-CN" sz="2400" b="1" dirty="0">
              <a:solidFill>
                <a:srgbClr val="FF0000"/>
              </a:solidFill>
              <a:latin typeface="Times New Roman" panose="02020603050405020304" pitchFamily="18" charset="0"/>
              <a:sym typeface="+mn-ea"/>
            </a:endParaRPr>
          </a:p>
        </p:txBody>
      </p:sp>
      <p:sp>
        <p:nvSpPr>
          <p:cNvPr id="3" name="矩形 2"/>
          <p:cNvSpPr/>
          <p:nvPr/>
        </p:nvSpPr>
        <p:spPr>
          <a:xfrm>
            <a:off x="809625" y="5716270"/>
            <a:ext cx="7704455" cy="9359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a:t>ICW2</a:t>
            </a:r>
            <a:r>
              <a:rPr lang="zh-CN" altLang="en-US" sz="2800" b="1"/>
              <a:t>：</a:t>
            </a:r>
            <a:r>
              <a:rPr lang="en-US" altLang="zh-CN" sz="2800" b="1">
                <a:solidFill>
                  <a:srgbClr val="FF0000"/>
                </a:solidFill>
              </a:rPr>
              <a:t>000 0 1 </a:t>
            </a:r>
            <a:r>
              <a:rPr lang="en-US" altLang="zh-CN" sz="2800" b="1">
                <a:solidFill>
                  <a:schemeClr val="tx1"/>
                </a:solidFill>
              </a:rPr>
              <a:t>000</a:t>
            </a:r>
            <a:r>
              <a:rPr lang="en-US" altLang="zh-CN" sz="2800" b="1"/>
              <a:t> B=08H  ==</a:t>
            </a:r>
            <a:r>
              <a:rPr lang="zh-CN" altLang="en-US" sz="2800" b="1"/>
              <a:t>》</a:t>
            </a:r>
            <a:r>
              <a:rPr lang="en-US" altLang="zh-CN" sz="2800" b="1"/>
              <a:t>21H</a:t>
            </a:r>
            <a:endParaRPr lang="en-US" altLang="zh-CN" sz="2800" b="1"/>
          </a:p>
        </p:txBody>
      </p:sp>
      <p:graphicFrame>
        <p:nvGraphicFramePr>
          <p:cNvPr id="13314" name="Object 2"/>
          <p:cNvGraphicFramePr>
            <a:graphicFrameLocks noChangeAspect="1"/>
          </p:cNvGraphicFramePr>
          <p:nvPr/>
        </p:nvGraphicFramePr>
        <p:xfrm>
          <a:off x="1403350" y="1124585"/>
          <a:ext cx="6453505" cy="4810760"/>
        </p:xfrm>
        <a:graphic>
          <a:graphicData uri="http://schemas.openxmlformats.org/presentationml/2006/ole">
            <mc:AlternateContent xmlns:mc="http://schemas.openxmlformats.org/markup-compatibility/2006">
              <mc:Choice xmlns:v="urn:schemas-microsoft-com:vml" Requires="v">
                <p:oleObj spid="_x0000_s3086" name="" r:id="rId1" imgW="13450570" imgH="14148435" progId="Photoshop.Image.7">
                  <p:embed/>
                </p:oleObj>
              </mc:Choice>
              <mc:Fallback>
                <p:oleObj name="" r:id="rId1" imgW="13450570" imgH="14148435" progId="Photoshop.Image.7">
                  <p:embed/>
                  <p:pic>
                    <p:nvPicPr>
                      <p:cNvPr id="0" name="图片 3085"/>
                      <p:cNvPicPr/>
                      <p:nvPr/>
                    </p:nvPicPr>
                    <p:blipFill>
                      <a:blip r:embed="rId2"/>
                      <a:stretch>
                        <a:fillRect/>
                      </a:stretch>
                    </p:blipFill>
                    <p:spPr>
                      <a:xfrm>
                        <a:off x="1403350" y="1124585"/>
                        <a:ext cx="6453505" cy="4810760"/>
                      </a:xfrm>
                      <a:prstGeom prst="rect">
                        <a:avLst/>
                      </a:prstGeom>
                      <a:noFill/>
                      <a:ln w="38100">
                        <a:noFill/>
                        <a:miter/>
                      </a:ln>
                    </p:spPr>
                  </p:pic>
                </p:oleObj>
              </mc:Fallback>
            </mc:AlternateContent>
          </a:graphicData>
        </a:graphic>
      </p:graphicFrame>
      <p:sp>
        <p:nvSpPr>
          <p:cNvPr id="4" name="文本框 3"/>
          <p:cNvSpPr txBox="1"/>
          <p:nvPr/>
        </p:nvSpPr>
        <p:spPr>
          <a:xfrm>
            <a:off x="7236460" y="188595"/>
            <a:ext cx="1558290" cy="398780"/>
          </a:xfrm>
          <a:prstGeom prst="rect">
            <a:avLst/>
          </a:prstGeom>
          <a:solidFill>
            <a:schemeClr val="bg2">
              <a:lumMod val="25000"/>
              <a:lumOff val="75000"/>
            </a:schemeClr>
          </a:solidFill>
        </p:spPr>
        <p:txBody>
          <a:bodyPr wrap="square" rtlCol="0" anchor="t">
            <a:spAutoFit/>
          </a:bodyPr>
          <a:p>
            <a:r>
              <a:rPr lang="zh-CN" altLang="en-US" sz="2000" b="1" dirty="0">
                <a:solidFill>
                  <a:srgbClr val="FF0000"/>
                </a:solidFill>
                <a:latin typeface="Times New Roman" panose="02020603050405020304" pitchFamily="18" charset="0"/>
                <a:sym typeface="+mn-ea"/>
              </a:rPr>
              <a:t>中断源</a:t>
            </a:r>
            <a:r>
              <a:rPr lang="en-US" altLang="zh-CN" sz="2000" b="1" dirty="0">
                <a:solidFill>
                  <a:srgbClr val="FF0000"/>
                </a:solidFill>
                <a:latin typeface="Times New Roman" panose="02020603050405020304" pitchFamily="18" charset="0"/>
                <a:sym typeface="+mn-ea"/>
              </a:rPr>
              <a:t>IR2</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92480" y="260350"/>
            <a:ext cx="7739380" cy="645160"/>
          </a:xfrm>
          <a:prstGeom prst="rect">
            <a:avLst/>
          </a:prstGeom>
          <a:solidFill>
            <a:schemeClr val="tx1"/>
          </a:solidFill>
        </p:spPr>
        <p:txBody>
          <a:bodyPr wrap="square" rtlCol="0" anchor="t">
            <a:spAutoFit/>
          </a:bodyPr>
          <a:p>
            <a:r>
              <a:rPr lang="en-US" altLang="zh-CN" b="1" dirty="0">
                <a:solidFill>
                  <a:srgbClr val="FF0000"/>
                </a:solidFill>
                <a:latin typeface="Times New Roman" panose="02020603050405020304" pitchFamily="18" charset="0"/>
                <a:sym typeface="+mn-ea"/>
              </a:rPr>
              <a:t>8259A</a:t>
            </a:r>
            <a:r>
              <a:rPr lang="zh-CN" altLang="en-US" b="1" dirty="0">
                <a:solidFill>
                  <a:srgbClr val="FF0000"/>
                </a:solidFill>
                <a:latin typeface="Times New Roman" panose="02020603050405020304" pitchFamily="18" charset="0"/>
                <a:sym typeface="+mn-ea"/>
              </a:rPr>
              <a:t>采用</a:t>
            </a:r>
            <a:r>
              <a:rPr lang="zh-CN" altLang="en-US" b="1" dirty="0">
                <a:solidFill>
                  <a:srgbClr val="002060"/>
                </a:solidFill>
                <a:latin typeface="Times New Roman" panose="02020603050405020304" pitchFamily="18" charset="0"/>
                <a:sym typeface="+mn-ea"/>
              </a:rPr>
              <a:t>缓冲方式</a:t>
            </a:r>
            <a:r>
              <a:rPr lang="zh-CN" altLang="en-US" b="1" dirty="0">
                <a:solidFill>
                  <a:srgbClr val="FF0000"/>
                </a:solidFill>
                <a:latin typeface="Times New Roman" panose="02020603050405020304" pitchFamily="18" charset="0"/>
                <a:sym typeface="+mn-ea"/>
              </a:rPr>
              <a:t>，中断结束采用</a:t>
            </a:r>
            <a:r>
              <a:rPr lang="en-US" altLang="zh-CN" b="1" dirty="0">
                <a:solidFill>
                  <a:srgbClr val="002060"/>
                </a:solidFill>
                <a:latin typeface="Times New Roman" panose="02020603050405020304" pitchFamily="18" charset="0"/>
                <a:sym typeface="+mn-ea"/>
              </a:rPr>
              <a:t>EOI</a:t>
            </a:r>
            <a:r>
              <a:rPr lang="zh-CN" altLang="en-US" b="1" dirty="0">
                <a:solidFill>
                  <a:srgbClr val="002060"/>
                </a:solidFill>
                <a:latin typeface="Times New Roman" panose="02020603050405020304" pitchFamily="18" charset="0"/>
                <a:sym typeface="+mn-ea"/>
              </a:rPr>
              <a:t>命令方式</a:t>
            </a:r>
            <a:r>
              <a:rPr lang="zh-CN" altLang="en-US" b="1" dirty="0">
                <a:solidFill>
                  <a:srgbClr val="FF0000"/>
                </a:solidFill>
                <a:latin typeface="Times New Roman" panose="02020603050405020304" pitchFamily="18" charset="0"/>
                <a:sym typeface="+mn-ea"/>
              </a:rPr>
              <a:t>，中断优先权管理方式采用</a:t>
            </a:r>
            <a:r>
              <a:rPr lang="zh-CN" altLang="en-US" b="1" dirty="0">
                <a:solidFill>
                  <a:srgbClr val="002060"/>
                </a:solidFill>
                <a:latin typeface="Times New Roman" panose="02020603050405020304" pitchFamily="18" charset="0"/>
                <a:sym typeface="+mn-ea"/>
              </a:rPr>
              <a:t>完全嵌套方式</a:t>
            </a:r>
            <a:r>
              <a:rPr lang="en-US" altLang="zh-CN" b="1" dirty="0">
                <a:solidFill>
                  <a:srgbClr val="FF0000"/>
                </a:solidFill>
                <a:latin typeface="Times New Roman" panose="02020603050405020304" pitchFamily="18" charset="0"/>
                <a:sym typeface="+mn-ea"/>
              </a:rPr>
              <a:t>(</a:t>
            </a:r>
            <a:r>
              <a:rPr lang="zh-CN" altLang="en-US" b="1" dirty="0">
                <a:solidFill>
                  <a:srgbClr val="FF0000"/>
                </a:solidFill>
                <a:latin typeface="Times New Roman" panose="02020603050405020304" pitchFamily="18" charset="0"/>
                <a:sym typeface="+mn-ea"/>
              </a:rPr>
              <a:t>默认方式）；</a:t>
            </a:r>
            <a:endParaRPr lang="zh-CN" altLang="en-US" b="1" dirty="0">
              <a:gradFill>
                <a:gsLst>
                  <a:gs pos="0">
                    <a:srgbClr val="7B32B2"/>
                  </a:gs>
                  <a:gs pos="100000">
                    <a:srgbClr val="401A5D"/>
                  </a:gs>
                </a:gsLst>
                <a:lin scaled="0"/>
              </a:gradFill>
              <a:latin typeface="Times New Roman" panose="02020603050405020304" pitchFamily="18" charset="0"/>
              <a:sym typeface="+mn-ea"/>
            </a:endParaRPr>
          </a:p>
        </p:txBody>
      </p:sp>
      <p:sp>
        <p:nvSpPr>
          <p:cNvPr id="3" name="矩形 2"/>
          <p:cNvSpPr/>
          <p:nvPr/>
        </p:nvSpPr>
        <p:spPr>
          <a:xfrm>
            <a:off x="755650" y="5589270"/>
            <a:ext cx="7704455" cy="935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ICW4</a:t>
            </a:r>
            <a:r>
              <a:rPr lang="zh-CN" altLang="en-US" sz="2800"/>
              <a:t>：</a:t>
            </a:r>
            <a:r>
              <a:rPr lang="en-US" altLang="zh-CN" sz="2800"/>
              <a:t>000 X </a:t>
            </a:r>
            <a:r>
              <a:rPr lang="en-US" altLang="zh-CN" sz="2800" b="1">
                <a:solidFill>
                  <a:srgbClr val="FF0000"/>
                </a:solidFill>
              </a:rPr>
              <a:t>1</a:t>
            </a:r>
            <a:r>
              <a:rPr lang="en-US" altLang="zh-CN" sz="2800"/>
              <a:t> </a:t>
            </a:r>
            <a:r>
              <a:rPr lang="en-US" altLang="zh-CN" sz="2800">
                <a:solidFill>
                  <a:srgbClr val="FF0000"/>
                </a:solidFill>
              </a:rPr>
              <a:t>1</a:t>
            </a:r>
            <a:r>
              <a:rPr lang="en-US" altLang="zh-CN" sz="2800"/>
              <a:t> </a:t>
            </a:r>
            <a:r>
              <a:rPr lang="en-US" altLang="zh-CN" sz="2800" b="1">
                <a:solidFill>
                  <a:srgbClr val="FF0000"/>
                </a:solidFill>
              </a:rPr>
              <a:t>0</a:t>
            </a:r>
            <a:r>
              <a:rPr lang="en-US" altLang="zh-CN" sz="2800" b="1">
                <a:solidFill>
                  <a:srgbClr val="FF0000"/>
                </a:solidFill>
              </a:rPr>
              <a:t> </a:t>
            </a:r>
            <a:r>
              <a:rPr lang="en-US" altLang="zh-CN" sz="2800"/>
              <a:t>1 B=0DH    ==</a:t>
            </a:r>
            <a:r>
              <a:rPr lang="zh-CN" altLang="en-US" sz="2800"/>
              <a:t>》</a:t>
            </a:r>
            <a:r>
              <a:rPr lang="en-US" altLang="zh-CN" sz="2800"/>
              <a:t> 21H</a:t>
            </a:r>
            <a:endParaRPr lang="en-US" altLang="zh-CN" sz="2800"/>
          </a:p>
        </p:txBody>
      </p:sp>
      <p:graphicFrame>
        <p:nvGraphicFramePr>
          <p:cNvPr id="15362" name="Object 2"/>
          <p:cNvGraphicFramePr>
            <a:graphicFrameLocks noChangeAspect="1"/>
          </p:cNvGraphicFramePr>
          <p:nvPr/>
        </p:nvGraphicFramePr>
        <p:xfrm>
          <a:off x="467360" y="980440"/>
          <a:ext cx="7790180" cy="4788535"/>
        </p:xfrm>
        <a:graphic>
          <a:graphicData uri="http://schemas.openxmlformats.org/presentationml/2006/ole">
            <mc:AlternateContent xmlns:mc="http://schemas.openxmlformats.org/markup-compatibility/2006">
              <mc:Choice xmlns:v="urn:schemas-microsoft-com:vml" Requires="v">
                <p:oleObj spid="_x0000_s3084" name="" r:id="rId1" imgW="16078200" imgH="11506200" progId="Photoshop.Image.7">
                  <p:embed/>
                </p:oleObj>
              </mc:Choice>
              <mc:Fallback>
                <p:oleObj name="" r:id="rId1" imgW="16078200" imgH="11506200" progId="Photoshop.Image.7">
                  <p:embed/>
                  <p:pic>
                    <p:nvPicPr>
                      <p:cNvPr id="0" name="图片 3083"/>
                      <p:cNvPicPr/>
                      <p:nvPr/>
                    </p:nvPicPr>
                    <p:blipFill>
                      <a:blip r:embed="rId2"/>
                      <a:stretch>
                        <a:fillRect/>
                      </a:stretch>
                    </p:blipFill>
                    <p:spPr>
                      <a:xfrm>
                        <a:off x="467360" y="980440"/>
                        <a:ext cx="7790180" cy="4788535"/>
                      </a:xfrm>
                      <a:prstGeom prst="rect">
                        <a:avLst/>
                      </a:prstGeom>
                      <a:noFill/>
                      <a:ln w="38100">
                        <a:noFill/>
                        <a:miter/>
                      </a:ln>
                    </p:spPr>
                  </p:pic>
                </p:oleObj>
              </mc:Fallback>
            </mc:AlternateContent>
          </a:graphicData>
        </a:graphic>
      </p:graphicFrame>
      <p:sp>
        <p:nvSpPr>
          <p:cNvPr id="4" name="矩形 3"/>
          <p:cNvSpPr/>
          <p:nvPr/>
        </p:nvSpPr>
        <p:spPr>
          <a:xfrm>
            <a:off x="1764030" y="4292600"/>
            <a:ext cx="215900" cy="2159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a:t>非</a:t>
            </a:r>
            <a:endParaRPr lang="zh-CN" altLang="en-US"/>
          </a:p>
        </p:txBody>
      </p:sp>
      <p:sp>
        <p:nvSpPr>
          <p:cNvPr id="5" name="矩形 4"/>
          <p:cNvSpPr/>
          <p:nvPr/>
        </p:nvSpPr>
        <p:spPr>
          <a:xfrm>
            <a:off x="1790065" y="3865880"/>
            <a:ext cx="76200" cy="1657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diamond(in)">
                                      <p:cBhvr>
                                        <p:cTn id="7" dur="20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Text Box 2"/>
          <p:cNvSpPr txBox="1"/>
          <p:nvPr/>
        </p:nvSpPr>
        <p:spPr>
          <a:xfrm>
            <a:off x="762000" y="1313815"/>
            <a:ext cx="7086600" cy="5446395"/>
          </a:xfrm>
          <a:prstGeom prst="rect">
            <a:avLst/>
          </a:prstGeom>
          <a:noFill/>
          <a:ln w="9525">
            <a:noFill/>
          </a:ln>
        </p:spPr>
        <p:txBody>
          <a:bodyPr>
            <a:spAutoFit/>
          </a:bodyPr>
          <a:p>
            <a:pPr>
              <a:spcBef>
                <a:spcPct val="50000"/>
              </a:spcBef>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1</a:t>
            </a: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8259A</a:t>
            </a:r>
            <a:r>
              <a:rPr lang="zh-CN" altLang="en-US" sz="2400" b="1" dirty="0">
                <a:solidFill>
                  <a:schemeClr val="folHlink"/>
                </a:solidFill>
                <a:latin typeface="Times New Roman" panose="02020603050405020304" pitchFamily="18" charset="0"/>
              </a:rPr>
              <a:t>的初始化编程</a:t>
            </a:r>
            <a:endParaRPr lang="zh-CN" altLang="en-US" sz="2400" b="1" dirty="0">
              <a:solidFill>
                <a:schemeClr val="folHlink"/>
              </a:solidFill>
              <a:latin typeface="Times New Roman" panose="02020603050405020304" pitchFamily="18" charset="0"/>
            </a:endParaRPr>
          </a:p>
          <a:p>
            <a:pPr>
              <a:spcBef>
                <a:spcPct val="50000"/>
              </a:spcBef>
            </a:pPr>
            <a:r>
              <a:rPr lang="en-US" altLang="zh-CN" sz="2400" b="1" dirty="0">
                <a:latin typeface="Times New Roman" panose="02020603050405020304" pitchFamily="18" charset="0"/>
              </a:rPr>
              <a:t>MOV   AL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13H  </a:t>
            </a:r>
            <a:r>
              <a:rPr lang="zh-CN" altLang="en-US" sz="2400" b="1" dirty="0">
                <a:latin typeface="Times New Roman" panose="02020603050405020304" pitchFamily="18" charset="0"/>
              </a:rPr>
              <a:t>；</a:t>
            </a:r>
            <a:r>
              <a:rPr lang="en-US" altLang="zh-CN" sz="2400" b="1" dirty="0">
                <a:solidFill>
                  <a:srgbClr val="00B050"/>
                </a:solidFill>
                <a:latin typeface="Times New Roman" panose="02020603050405020304" pitchFamily="18" charset="0"/>
              </a:rPr>
              <a:t>ICW1=0001 0011B</a:t>
            </a:r>
            <a:endParaRPr lang="en-US" altLang="zh-CN" sz="2400" b="1" dirty="0">
              <a:solidFill>
                <a:srgbClr val="00B050"/>
              </a:solidFill>
              <a:latin typeface="Times New Roman" panose="02020603050405020304" pitchFamily="18" charset="0"/>
            </a:endParaRPr>
          </a:p>
          <a:p>
            <a:pPr>
              <a:spcBef>
                <a:spcPct val="50000"/>
              </a:spcBef>
            </a:pPr>
            <a:r>
              <a:rPr lang="en-US" altLang="zh-CN" sz="2400" b="1" dirty="0">
                <a:latin typeface="Times New Roman" panose="02020603050405020304" pitchFamily="18" charset="0"/>
              </a:rPr>
              <a:t>OUT   20H</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AL </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MOV   AL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08H   </a:t>
            </a:r>
            <a:r>
              <a:rPr lang="zh-CN" altLang="en-US" sz="2400" b="1" dirty="0">
                <a:latin typeface="Times New Roman" panose="02020603050405020304" pitchFamily="18" charset="0"/>
              </a:rPr>
              <a:t>；</a:t>
            </a:r>
            <a:r>
              <a:rPr lang="en-US" altLang="zh-CN" sz="2400" b="1" dirty="0">
                <a:solidFill>
                  <a:srgbClr val="00B050"/>
                </a:solidFill>
                <a:latin typeface="Times New Roman" panose="02020603050405020304" pitchFamily="18" charset="0"/>
              </a:rPr>
              <a:t>ICW2=08H</a:t>
            </a:r>
            <a:endParaRPr lang="en-US" altLang="zh-CN" sz="2400" b="1" dirty="0">
              <a:solidFill>
                <a:srgbClr val="00B050"/>
              </a:solidFill>
              <a:latin typeface="Times New Roman" panose="02020603050405020304" pitchFamily="18" charset="0"/>
            </a:endParaRPr>
          </a:p>
          <a:p>
            <a:pPr>
              <a:spcBef>
                <a:spcPct val="50000"/>
              </a:spcBef>
            </a:pPr>
            <a:r>
              <a:rPr lang="en-US" altLang="zh-CN" sz="2400" b="1" dirty="0">
                <a:latin typeface="Times New Roman" panose="02020603050405020304" pitchFamily="18" charset="0"/>
              </a:rPr>
              <a:t>OUT   21H</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AL</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MOV   AL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0DH   </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ICW4=0000 1101B</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OUT   21H</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AL</a:t>
            </a:r>
            <a:endParaRPr lang="en-US" altLang="zh-CN" sz="2400" b="1" dirty="0">
              <a:latin typeface="Times New Roman" panose="02020603050405020304" pitchFamily="18" charset="0"/>
            </a:endParaRPr>
          </a:p>
          <a:p>
            <a:pPr>
              <a:spcBef>
                <a:spcPct val="50000"/>
              </a:spcBef>
            </a:pPr>
            <a:r>
              <a:rPr lang="zh-CN" altLang="en-US" sz="2400" b="1" dirty="0">
                <a:solidFill>
                  <a:schemeClr val="folHlink"/>
                </a:solidFill>
                <a:latin typeface="Times New Roman" panose="02020603050405020304" pitchFamily="18" charset="0"/>
              </a:rPr>
              <a:t>（</a:t>
            </a:r>
            <a:r>
              <a:rPr lang="en-US" altLang="zh-CN" sz="2400" b="1" dirty="0">
                <a:solidFill>
                  <a:schemeClr val="folHlink"/>
                </a:solidFill>
                <a:latin typeface="Times New Roman" panose="02020603050405020304" pitchFamily="18" charset="0"/>
              </a:rPr>
              <a:t>2</a:t>
            </a:r>
            <a:r>
              <a:rPr lang="zh-CN" altLang="en-US" sz="2400" b="1" dirty="0">
                <a:solidFill>
                  <a:schemeClr val="folHlink"/>
                </a:solidFill>
                <a:latin typeface="Times New Roman" panose="02020603050405020304" pitchFamily="18" charset="0"/>
              </a:rPr>
              <a:t>）中断结束命令</a:t>
            </a:r>
            <a:endParaRPr lang="zh-CN" altLang="en-US" sz="2400" b="1" dirty="0">
              <a:solidFill>
                <a:schemeClr val="folHlink"/>
              </a:solidFill>
              <a:latin typeface="Times New Roman" panose="02020603050405020304" pitchFamily="18" charset="0"/>
            </a:endParaRPr>
          </a:p>
          <a:p>
            <a:pPr>
              <a:spcBef>
                <a:spcPct val="50000"/>
              </a:spcBef>
            </a:pPr>
            <a:r>
              <a:rPr lang="en-US" altLang="zh-CN" sz="2400" b="1" dirty="0">
                <a:latin typeface="Times New Roman" panose="02020603050405020304" pitchFamily="18" charset="0"/>
              </a:rPr>
              <a:t>MOV AL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20H  </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OCW2= 0010  0000B</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OUT 20H</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AL</a:t>
            </a:r>
            <a:endParaRPr lang="en-US" altLang="zh-CN" sz="2400" b="1" dirty="0">
              <a:latin typeface="Times New Roman" panose="02020603050405020304" pitchFamily="18" charset="0"/>
            </a:endParaRPr>
          </a:p>
        </p:txBody>
      </p:sp>
      <p:sp>
        <p:nvSpPr>
          <p:cNvPr id="2" name="文本框 1"/>
          <p:cNvSpPr txBox="1"/>
          <p:nvPr/>
        </p:nvSpPr>
        <p:spPr>
          <a:xfrm>
            <a:off x="827405" y="332740"/>
            <a:ext cx="7739380" cy="645160"/>
          </a:xfrm>
          <a:prstGeom prst="rect">
            <a:avLst/>
          </a:prstGeom>
          <a:solidFill>
            <a:schemeClr val="tx1"/>
          </a:solidFill>
        </p:spPr>
        <p:txBody>
          <a:bodyPr wrap="square" rtlCol="0" anchor="t">
            <a:spAutoFit/>
          </a:bodyPr>
          <a:p>
            <a:r>
              <a:rPr lang="zh-CN" altLang="en-US" b="1" dirty="0">
                <a:solidFill>
                  <a:schemeClr val="tx2">
                    <a:lumMod val="50000"/>
                  </a:schemeClr>
                </a:solidFill>
                <a:latin typeface="Times New Roman" panose="02020603050405020304" pitchFamily="18" charset="0"/>
                <a:sym typeface="+mn-ea"/>
              </a:rPr>
              <a:t>一片</a:t>
            </a:r>
            <a:r>
              <a:rPr lang="en-US" altLang="zh-CN" b="1" dirty="0">
                <a:solidFill>
                  <a:srgbClr val="FF0000"/>
                </a:solidFill>
                <a:latin typeface="Times New Roman" panose="02020603050405020304" pitchFamily="18" charset="0"/>
                <a:sym typeface="+mn-ea"/>
              </a:rPr>
              <a:t>8259A</a:t>
            </a:r>
            <a:r>
              <a:rPr lang="zh-CN" altLang="en-US" b="1" dirty="0">
                <a:solidFill>
                  <a:srgbClr val="FF0000"/>
                </a:solidFill>
                <a:latin typeface="Times New Roman" panose="02020603050405020304" pitchFamily="18" charset="0"/>
                <a:sym typeface="+mn-ea"/>
              </a:rPr>
              <a:t>，采用</a:t>
            </a:r>
            <a:r>
              <a:rPr lang="zh-CN" altLang="en-US" b="1" dirty="0">
                <a:solidFill>
                  <a:schemeClr val="tx2">
                    <a:lumMod val="50000"/>
                  </a:schemeClr>
                </a:solidFill>
                <a:latin typeface="Times New Roman" panose="02020603050405020304" pitchFamily="18" charset="0"/>
                <a:sym typeface="+mn-ea"/>
              </a:rPr>
              <a:t>边沿触发方式</a:t>
            </a:r>
            <a:r>
              <a:rPr lang="zh-CN" altLang="en-US" b="1" dirty="0">
                <a:solidFill>
                  <a:srgbClr val="FF0000"/>
                </a:solidFill>
                <a:latin typeface="Times New Roman" panose="02020603050405020304" pitchFamily="18" charset="0"/>
                <a:sym typeface="+mn-ea"/>
              </a:rPr>
              <a:t>，缓冲方式，中断结束采用</a:t>
            </a:r>
            <a:r>
              <a:rPr lang="en-US" altLang="zh-CN" b="1" dirty="0">
                <a:solidFill>
                  <a:srgbClr val="FF0000"/>
                </a:solidFill>
                <a:latin typeface="Times New Roman" panose="02020603050405020304" pitchFamily="18" charset="0"/>
                <a:sym typeface="+mn-ea"/>
              </a:rPr>
              <a:t>EOI</a:t>
            </a:r>
            <a:r>
              <a:rPr lang="zh-CN" altLang="en-US" b="1" dirty="0">
                <a:solidFill>
                  <a:srgbClr val="FF0000"/>
                </a:solidFill>
                <a:latin typeface="Times New Roman" panose="02020603050405020304" pitchFamily="18" charset="0"/>
                <a:sym typeface="+mn-ea"/>
              </a:rPr>
              <a:t>命令方式，中断优先权管理方式采用完全嵌套方式；</a:t>
            </a:r>
            <a:endParaRPr lang="zh-CN" altLang="en-US" b="1" dirty="0">
              <a:gradFill>
                <a:gsLst>
                  <a:gs pos="0">
                    <a:srgbClr val="7B32B2"/>
                  </a:gs>
                  <a:gs pos="100000">
                    <a:srgbClr val="401A5D"/>
                  </a:gs>
                </a:gsLst>
                <a:lin scaled="0"/>
              </a:gradFill>
              <a:latin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9634" name="Text Box 2"/>
          <p:cNvSpPr txBox="1"/>
          <p:nvPr/>
        </p:nvSpPr>
        <p:spPr>
          <a:xfrm>
            <a:off x="335915" y="89535"/>
            <a:ext cx="8697595" cy="7385685"/>
          </a:xfrm>
          <a:prstGeom prst="rect">
            <a:avLst/>
          </a:prstGeom>
          <a:noFill/>
          <a:ln w="9525">
            <a:noFill/>
          </a:ln>
        </p:spPr>
        <p:txBody>
          <a:bodyPr wrap="square">
            <a:spAutoFit/>
          </a:bodyPr>
          <a:p>
            <a:pPr>
              <a:spcBef>
                <a:spcPct val="50000"/>
              </a:spcBef>
            </a:pPr>
            <a:r>
              <a:rPr lang="en-US" altLang="zh-CN" sz="2400" b="1" dirty="0">
                <a:solidFill>
                  <a:srgbClr val="FFFF00"/>
                </a:solidFill>
                <a:latin typeface="Times New Roman" panose="02020603050405020304" pitchFamily="18" charset="0"/>
              </a:rPr>
              <a:t>2</a:t>
            </a:r>
            <a:r>
              <a:rPr lang="zh-CN" altLang="en-US" sz="2400" b="1" dirty="0">
                <a:solidFill>
                  <a:srgbClr val="FFFF00"/>
                </a:solidFill>
                <a:latin typeface="Times New Roman" panose="02020603050405020304" pitchFamily="18" charset="0"/>
              </a:rPr>
              <a:t>）中断源应该与哪一个</a:t>
            </a:r>
            <a:r>
              <a:rPr lang="en-US" altLang="zh-CN" sz="2400" b="1" dirty="0">
                <a:solidFill>
                  <a:srgbClr val="FFFF00"/>
                </a:solidFill>
                <a:latin typeface="Times New Roman" panose="02020603050405020304" pitchFamily="18" charset="0"/>
              </a:rPr>
              <a:t>IR</a:t>
            </a:r>
            <a:r>
              <a:rPr lang="zh-CN" altLang="en-US" sz="2400" b="1" dirty="0">
                <a:solidFill>
                  <a:srgbClr val="FFFF00"/>
                </a:solidFill>
                <a:latin typeface="Times New Roman" panose="02020603050405020304" pitchFamily="18" charset="0"/>
              </a:rPr>
              <a:t>输入端相连？其中断矢量的地址是多少？该矢量区对应的</a:t>
            </a:r>
            <a:r>
              <a:rPr lang="en-US" altLang="zh-CN" sz="2400" b="1" dirty="0">
                <a:solidFill>
                  <a:srgbClr val="FFFF00"/>
                </a:solidFill>
                <a:latin typeface="Times New Roman" panose="02020603050405020304" pitchFamily="18" charset="0"/>
              </a:rPr>
              <a:t>4</a:t>
            </a:r>
            <a:r>
              <a:rPr lang="zh-CN" altLang="en-US" sz="2400" b="1" dirty="0">
                <a:solidFill>
                  <a:srgbClr val="FFFF00"/>
                </a:solidFill>
                <a:latin typeface="Times New Roman" panose="02020603050405020304" pitchFamily="18" charset="0"/>
              </a:rPr>
              <a:t>个单元的内容是什么？编程完成中断向量表的</a:t>
            </a:r>
            <a:r>
              <a:rPr lang="zh-CN" altLang="en-US" sz="2400" b="1" dirty="0">
                <a:solidFill>
                  <a:srgbClr val="FFFF00"/>
                </a:solidFill>
                <a:latin typeface="Times New Roman" panose="02020603050405020304" pitchFamily="18" charset="0"/>
                <a:sym typeface="+mn-ea"/>
              </a:rPr>
              <a:t>初始化</a:t>
            </a:r>
            <a:endParaRPr lang="zh-CN" altLang="en-US" sz="2400" b="1" dirty="0">
              <a:solidFill>
                <a:srgbClr val="FFFF00"/>
              </a:solidFill>
              <a:latin typeface="Times New Roman" panose="02020603050405020304" pitchFamily="18" charset="0"/>
            </a:endParaRPr>
          </a:p>
          <a:p>
            <a:pPr>
              <a:spcBef>
                <a:spcPct val="50000"/>
              </a:spcBef>
            </a:pPr>
            <a:endParaRPr lang="zh-CN" altLang="en-US" sz="2000" b="1" dirty="0">
              <a:latin typeface="Times New Roman" panose="02020603050405020304" pitchFamily="18" charset="0"/>
            </a:endParaRPr>
          </a:p>
          <a:p>
            <a:pPr>
              <a:spcBef>
                <a:spcPct val="50000"/>
              </a:spcBef>
            </a:pPr>
            <a:r>
              <a:rPr lang="zh-CN" altLang="en-US" sz="2000" b="1" dirty="0">
                <a:latin typeface="Times New Roman" panose="02020603050405020304" pitchFamily="18" charset="0"/>
              </a:rPr>
              <a:t>【解】（</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）因为中断类型码</a:t>
            </a:r>
            <a:r>
              <a:rPr lang="en-US" altLang="zh-CN" sz="2000" b="1" dirty="0">
                <a:latin typeface="Times New Roman" panose="02020603050405020304" pitchFamily="18" charset="0"/>
              </a:rPr>
              <a:t>=0AH=00001</a:t>
            </a:r>
            <a:r>
              <a:rPr lang="en-US" altLang="zh-CN" sz="2000" b="1" dirty="0">
                <a:solidFill>
                  <a:srgbClr val="FF0000"/>
                </a:solidFill>
                <a:latin typeface="Times New Roman" panose="02020603050405020304" pitchFamily="18" charset="0"/>
              </a:rPr>
              <a:t>010</a:t>
            </a:r>
            <a:r>
              <a:rPr lang="en-US" altLang="zh-CN" sz="2000" b="1" dirty="0">
                <a:latin typeface="Times New Roman" panose="02020603050405020304" pitchFamily="18" charset="0"/>
              </a:rPr>
              <a:t>B</a:t>
            </a:r>
            <a:r>
              <a:rPr lang="zh-CN" altLang="en-US" sz="2000" b="1" dirty="0">
                <a:latin typeface="Times New Roman" panose="02020603050405020304" pitchFamily="18" charset="0"/>
              </a:rPr>
              <a:t>，低三位由中断源引入端决定，所以该</a:t>
            </a:r>
            <a:r>
              <a:rPr lang="zh-CN" altLang="en-US" sz="2000" b="1" dirty="0">
                <a:latin typeface="Times New Roman" panose="02020603050405020304" pitchFamily="18" charset="0"/>
                <a:sym typeface="+mn-ea"/>
              </a:rPr>
              <a:t>中断源应该与IR</a:t>
            </a:r>
            <a:r>
              <a:rPr lang="en-US" altLang="zh-CN" sz="2000" b="1" dirty="0">
                <a:latin typeface="Times New Roman" panose="02020603050405020304" pitchFamily="18" charset="0"/>
                <a:sym typeface="+mn-ea"/>
              </a:rPr>
              <a:t>2</a:t>
            </a:r>
            <a:r>
              <a:rPr lang="zh-CN" altLang="en-US" sz="2000" b="1" dirty="0">
                <a:latin typeface="Times New Roman" panose="02020603050405020304" pitchFamily="18" charset="0"/>
                <a:sym typeface="+mn-ea"/>
              </a:rPr>
              <a:t>端相连；</a:t>
            </a:r>
            <a:endParaRPr lang="en-US" altLang="zh-CN" sz="2000" b="1" dirty="0">
              <a:latin typeface="Times New Roman" panose="02020603050405020304" pitchFamily="18" charset="0"/>
            </a:endParaRPr>
          </a:p>
          <a:p>
            <a:pPr>
              <a:spcBef>
                <a:spcPct val="50000"/>
              </a:spcBef>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a:t>
            </a:r>
            <a:r>
              <a:rPr lang="zh-CN" altLang="en-US" sz="2000" b="1" dirty="0">
                <a:solidFill>
                  <a:srgbClr val="FFFF00"/>
                </a:solidFill>
                <a:latin typeface="Times New Roman" panose="02020603050405020304" pitchFamily="18" charset="0"/>
                <a:sym typeface="+mn-ea"/>
              </a:rPr>
              <a:t>中断矢量地址的偏移地址</a:t>
            </a:r>
            <a:r>
              <a:rPr lang="en-US" altLang="zh-CN" sz="2000" b="1" dirty="0">
                <a:solidFill>
                  <a:srgbClr val="FFFF00"/>
                </a:solidFill>
                <a:latin typeface="Times New Roman" panose="02020603050405020304" pitchFamily="18" charset="0"/>
                <a:sym typeface="+mn-ea"/>
              </a:rPr>
              <a:t>=</a:t>
            </a:r>
            <a:r>
              <a:rPr lang="zh-CN" altLang="en-US" sz="2000" b="1" dirty="0">
                <a:latin typeface="Times New Roman" panose="02020603050405020304" pitchFamily="18" charset="0"/>
                <a:sym typeface="+mn-ea"/>
              </a:rPr>
              <a:t>中断类型码</a:t>
            </a:r>
            <a:r>
              <a:rPr lang="en-US" altLang="zh-CN" sz="2000" b="1" dirty="0">
                <a:latin typeface="Times New Roman" panose="02020603050405020304" pitchFamily="18" charset="0"/>
                <a:sym typeface="+mn-ea"/>
              </a:rPr>
              <a:t>*4=0AH*4=0028H</a:t>
            </a:r>
            <a:r>
              <a:rPr lang="zh-CN" altLang="en-US" sz="2000" b="1" dirty="0">
                <a:latin typeface="Times New Roman" panose="02020603050405020304" pitchFamily="18" charset="0"/>
                <a:sym typeface="+mn-ea"/>
              </a:rPr>
              <a:t>，</a:t>
            </a:r>
            <a:endParaRPr lang="zh-CN" altLang="en-US" sz="2000" b="1" dirty="0">
              <a:latin typeface="Times New Roman" panose="02020603050405020304" pitchFamily="18" charset="0"/>
              <a:sym typeface="+mn-ea"/>
            </a:endParaRPr>
          </a:p>
          <a:p>
            <a:pPr>
              <a:spcBef>
                <a:spcPct val="50000"/>
              </a:spcBef>
            </a:pPr>
            <a:r>
              <a:rPr lang="zh-CN" altLang="en-US" sz="2000" b="1" dirty="0">
                <a:latin typeface="Times New Roman" panose="02020603050405020304" pitchFamily="18" charset="0"/>
                <a:sym typeface="+mn-ea"/>
              </a:rPr>
              <a:t> </a:t>
            </a:r>
            <a:r>
              <a:rPr lang="en-US" altLang="zh-CN" sz="2000" b="1" dirty="0">
                <a:latin typeface="Times New Roman" panose="02020603050405020304" pitchFamily="18" charset="0"/>
                <a:sym typeface="+mn-ea"/>
              </a:rPr>
              <a:t>                                     </a:t>
            </a:r>
            <a:r>
              <a:rPr lang="zh-CN" altLang="en-US" sz="2000" b="1" dirty="0">
                <a:solidFill>
                  <a:srgbClr val="FFFF00"/>
                </a:solidFill>
                <a:latin typeface="Times New Roman" panose="02020603050405020304" pitchFamily="18" charset="0"/>
                <a:sym typeface="+mn-ea"/>
              </a:rPr>
              <a:t>段地址</a:t>
            </a:r>
            <a:r>
              <a:rPr lang="en-US" altLang="zh-CN" sz="2000" b="1" dirty="0">
                <a:latin typeface="Times New Roman" panose="02020603050405020304" pitchFamily="18" charset="0"/>
                <a:sym typeface="+mn-ea"/>
              </a:rPr>
              <a:t>=0000H</a:t>
            </a:r>
            <a:endParaRPr lang="en-US" altLang="zh-CN" sz="2000" b="1" dirty="0">
              <a:latin typeface="Times New Roman" panose="02020603050405020304" pitchFamily="18" charset="0"/>
              <a:sym typeface="+mn-ea"/>
            </a:endParaRPr>
          </a:p>
          <a:p>
            <a:pPr>
              <a:lnSpc>
                <a:spcPct val="70000"/>
              </a:lnSpc>
              <a:spcBef>
                <a:spcPct val="50000"/>
              </a:spcBef>
            </a:pPr>
            <a:r>
              <a:rPr lang="zh-CN" altLang="en-US" sz="2000" b="1" dirty="0">
                <a:latin typeface="Times New Roman" panose="02020603050405020304" pitchFamily="18" charset="0"/>
                <a:sym typeface="+mn-ea"/>
              </a:rPr>
              <a:t>则需将中断矢量放入中断向量表：</a:t>
            </a:r>
            <a:r>
              <a:rPr lang="en-US" altLang="zh-CN" sz="2000" b="1" dirty="0">
                <a:latin typeface="Times New Roman" panose="02020603050405020304" pitchFamily="18" charset="0"/>
                <a:sym typeface="+mn-ea"/>
              </a:rPr>
              <a:t>  </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00028H</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=00H</a:t>
            </a:r>
            <a:r>
              <a:rPr lang="zh-CN" altLang="en-US" sz="2000" b="1" dirty="0">
                <a:latin typeface="Times New Roman" panose="02020603050405020304" pitchFamily="18" charset="0"/>
                <a:sym typeface="+mn-ea"/>
              </a:rPr>
              <a:t>，</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00029H</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=25H</a:t>
            </a:r>
            <a:endParaRPr lang="zh-CN" altLang="en-US" sz="2000" b="1" dirty="0">
              <a:latin typeface="Times New Roman" panose="02020603050405020304" pitchFamily="18" charset="0"/>
              <a:sym typeface="+mn-ea"/>
            </a:endParaRPr>
          </a:p>
          <a:p>
            <a:pPr>
              <a:lnSpc>
                <a:spcPct val="70000"/>
              </a:lnSpc>
              <a:spcBef>
                <a:spcPct val="50000"/>
              </a:spcBef>
            </a:pPr>
            <a:r>
              <a:rPr lang="en-US" altLang="zh-CN" sz="2000" b="1" dirty="0">
                <a:latin typeface="Times New Roman" panose="02020603050405020304" pitchFamily="18" charset="0"/>
                <a:sym typeface="+mn-ea"/>
              </a:rPr>
              <a:t>                                                              </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0002AH</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=50H</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0002BH</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=30H</a:t>
            </a:r>
            <a:endParaRPr lang="en-US" altLang="zh-CN" sz="2000" b="1" dirty="0">
              <a:latin typeface="Times New Roman" panose="02020603050405020304" pitchFamily="18" charset="0"/>
            </a:endParaRPr>
          </a:p>
          <a:p>
            <a:pPr>
              <a:spcBef>
                <a:spcPct val="50000"/>
              </a:spcBef>
            </a:pPr>
            <a:r>
              <a:rPr lang="en-US" altLang="zh-CN" sz="2000" b="1" dirty="0">
                <a:latin typeface="Times New Roman" panose="02020603050405020304" pitchFamily="18" charset="0"/>
              </a:rPr>
              <a:t>(3)</a:t>
            </a:r>
            <a:r>
              <a:rPr lang="zh-CN" altLang="en-US" sz="2000" b="1" dirty="0">
                <a:solidFill>
                  <a:srgbClr val="FFFF00"/>
                </a:solidFill>
                <a:latin typeface="Times New Roman" panose="02020603050405020304" pitchFamily="18" charset="0"/>
                <a:sym typeface="+mn-ea"/>
              </a:rPr>
              <a:t>中断向量表的</a:t>
            </a:r>
            <a:r>
              <a:rPr lang="zh-CN" altLang="en-US" sz="2000" b="1" dirty="0">
                <a:solidFill>
                  <a:srgbClr val="FFFF00"/>
                </a:solidFill>
                <a:latin typeface="Times New Roman" panose="02020603050405020304" pitchFamily="18" charset="0"/>
                <a:sym typeface="+mn-ea"/>
              </a:rPr>
              <a:t>初始化</a:t>
            </a:r>
            <a:endParaRPr lang="zh-CN" altLang="en-US" sz="2000" b="1" dirty="0">
              <a:solidFill>
                <a:srgbClr val="FFFF00"/>
              </a:solidFill>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rPr>
              <a:t>MOV  AX</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0</a:t>
            </a:r>
            <a:endParaRPr lang="en-US" altLang="zh-CN" sz="2000" b="1" dirty="0">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rPr>
              <a:t>MOV  DS</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AX</a:t>
            </a:r>
            <a:endParaRPr lang="en-US" altLang="zh-CN" sz="2000" b="1" dirty="0">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rPr>
              <a:t>MOV  SI</a:t>
            </a:r>
            <a:r>
              <a:rPr lang="zh-CN" altLang="en-US" sz="2000" b="1" dirty="0">
                <a:latin typeface="Times New Roman" panose="02020603050405020304" pitchFamily="18" charset="0"/>
              </a:rPr>
              <a:t>， </a:t>
            </a:r>
            <a:r>
              <a:rPr lang="en-US" sz="2000" b="1" dirty="0">
                <a:latin typeface="Times New Roman" panose="02020603050405020304" pitchFamily="18" charset="0"/>
              </a:rPr>
              <a:t>0028H</a:t>
            </a:r>
            <a:endParaRPr lang="en-US" altLang="zh-CN" sz="2000" b="1" dirty="0">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rPr>
              <a:t>MOV  AX</a:t>
            </a:r>
            <a:r>
              <a:rPr lang="zh-CN" altLang="en-US" sz="2000" b="1" dirty="0">
                <a:latin typeface="Times New Roman" panose="02020603050405020304" pitchFamily="18" charset="0"/>
              </a:rPr>
              <a:t>，</a:t>
            </a:r>
            <a:r>
              <a:rPr lang="en-US" sz="2000" b="1" dirty="0">
                <a:latin typeface="Times New Roman" panose="02020603050405020304" pitchFamily="18" charset="0"/>
              </a:rPr>
              <a:t>2500H</a:t>
            </a:r>
            <a:endParaRPr lang="zh-CN" altLang="en-US" sz="2000" b="1" dirty="0">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rPr>
              <a:t>MOV  [SI]</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AX</a:t>
            </a:r>
            <a:endParaRPr lang="en-US" altLang="zh-CN" sz="2000" b="1" dirty="0">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rPr>
              <a:t>MOV AX</a:t>
            </a:r>
            <a:r>
              <a:rPr lang="zh-CN" altLang="en-US" sz="2000" b="1" dirty="0">
                <a:latin typeface="Times New Roman" panose="02020603050405020304" pitchFamily="18" charset="0"/>
              </a:rPr>
              <a:t>，</a:t>
            </a:r>
            <a:r>
              <a:rPr lang="en-US" sz="2000" b="1" dirty="0">
                <a:latin typeface="Times New Roman" panose="02020603050405020304" pitchFamily="18" charset="0"/>
              </a:rPr>
              <a:t>3050H</a:t>
            </a:r>
            <a:endParaRPr lang="zh-CN" altLang="en-US" sz="2000" b="1" dirty="0">
              <a:latin typeface="Times New Roman" panose="02020603050405020304" pitchFamily="18" charset="0"/>
            </a:endParaRPr>
          </a:p>
          <a:p>
            <a:pPr>
              <a:lnSpc>
                <a:spcPct val="60000"/>
              </a:lnSpc>
              <a:spcBef>
                <a:spcPct val="50000"/>
              </a:spcBef>
            </a:pPr>
            <a:r>
              <a:rPr lang="en-US" altLang="zh-CN" sz="2000" b="1" dirty="0">
                <a:latin typeface="Times New Roman" panose="02020603050405020304" pitchFamily="18" charset="0"/>
                <a:sym typeface="+mn-ea"/>
              </a:rPr>
              <a:t>MOV  [SI+2]</a:t>
            </a:r>
            <a:r>
              <a:rPr lang="zh-CN" altLang="en-US" sz="2000" b="1" dirty="0">
                <a:latin typeface="Times New Roman" panose="02020603050405020304" pitchFamily="18" charset="0"/>
                <a:sym typeface="+mn-ea"/>
              </a:rPr>
              <a:t>，</a:t>
            </a:r>
            <a:r>
              <a:rPr lang="en-US" altLang="zh-CN" sz="2000" b="1" dirty="0">
                <a:latin typeface="Times New Roman" panose="02020603050405020304" pitchFamily="18" charset="0"/>
                <a:sym typeface="+mn-ea"/>
              </a:rPr>
              <a:t>AX</a:t>
            </a:r>
            <a:endParaRPr lang="en-US" altLang="zh-CN" sz="2000" b="1" dirty="0">
              <a:latin typeface="Times New Roman" panose="02020603050405020304" pitchFamily="18" charset="0"/>
            </a:endParaRPr>
          </a:p>
          <a:p>
            <a:pPr>
              <a:spcBef>
                <a:spcPct val="50000"/>
              </a:spcBef>
            </a:pPr>
            <a:endParaRPr lang="en-US" altLang="zh-CN" sz="2000" b="1" dirty="0">
              <a:latin typeface="Times New Roman" panose="02020603050405020304" pitchFamily="18" charset="0"/>
            </a:endParaRPr>
          </a:p>
        </p:txBody>
      </p:sp>
      <p:sp>
        <p:nvSpPr>
          <p:cNvPr id="2" name="文本框 1"/>
          <p:cNvSpPr txBox="1"/>
          <p:nvPr/>
        </p:nvSpPr>
        <p:spPr>
          <a:xfrm>
            <a:off x="2915920" y="908685"/>
            <a:ext cx="4857750" cy="783590"/>
          </a:xfrm>
          <a:prstGeom prst="rect">
            <a:avLst/>
          </a:prstGeom>
          <a:solidFill>
            <a:schemeClr val="bg2">
              <a:lumMod val="25000"/>
              <a:lumOff val="75000"/>
            </a:schemeClr>
          </a:solidFill>
        </p:spPr>
        <p:txBody>
          <a:bodyPr wrap="square" rtlCol="0" anchor="t">
            <a:spAutoFit/>
          </a:bodyPr>
          <a:p>
            <a:pPr>
              <a:spcBef>
                <a:spcPct val="50000"/>
              </a:spcBef>
            </a:pPr>
            <a:r>
              <a:rPr lang="zh-CN" altLang="en-US" b="1" dirty="0">
                <a:solidFill>
                  <a:srgbClr val="002060"/>
                </a:solidFill>
                <a:latin typeface="Times New Roman" panose="02020603050405020304" pitchFamily="18" charset="0"/>
                <a:sym typeface="+mn-ea"/>
              </a:rPr>
              <a:t>某中断源的中断类型码是</a:t>
            </a:r>
            <a:r>
              <a:rPr lang="en-US" altLang="zh-CN" b="1" dirty="0">
                <a:solidFill>
                  <a:srgbClr val="002060"/>
                </a:solidFill>
                <a:latin typeface="Times New Roman" panose="02020603050405020304" pitchFamily="18" charset="0"/>
                <a:sym typeface="+mn-ea"/>
              </a:rPr>
              <a:t>0AH</a:t>
            </a:r>
            <a:r>
              <a:rPr lang="zh-CN" altLang="en-US" b="1" dirty="0">
                <a:solidFill>
                  <a:srgbClr val="002060"/>
                </a:solidFill>
                <a:latin typeface="Times New Roman" panose="02020603050405020304" pitchFamily="18" charset="0"/>
                <a:sym typeface="+mn-ea"/>
              </a:rPr>
              <a:t>，</a:t>
            </a:r>
            <a:endParaRPr lang="zh-CN" altLang="en-US" b="1" dirty="0">
              <a:solidFill>
                <a:srgbClr val="002060"/>
              </a:solidFill>
              <a:latin typeface="Times New Roman" panose="02020603050405020304" pitchFamily="18" charset="0"/>
              <a:sym typeface="+mn-ea"/>
            </a:endParaRPr>
          </a:p>
          <a:p>
            <a:pPr>
              <a:spcBef>
                <a:spcPct val="50000"/>
              </a:spcBef>
            </a:pPr>
            <a:r>
              <a:rPr lang="zh-CN" altLang="en-US" b="1" dirty="0">
                <a:solidFill>
                  <a:srgbClr val="002060"/>
                </a:solidFill>
                <a:latin typeface="Times New Roman" panose="02020603050405020304" pitchFamily="18" charset="0"/>
                <a:sym typeface="+mn-ea"/>
              </a:rPr>
              <a:t>中断服务程序入口地址为3050H:2500H。</a:t>
            </a:r>
            <a:endParaRPr lang="zh-CN" altLang="en-US" b="1" dirty="0">
              <a:solidFill>
                <a:srgbClr val="002060"/>
              </a:solidFill>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 calcmode="lin" valueType="num">
                                      <p:cBhvr additive="base">
                                        <p:cTn id="7" dur="500" fill="hold"/>
                                        <p:tgtEl>
                                          <p:spTgt spid="696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69634">
                                            <p:txEl>
                                              <p:pRg st="2" end="2"/>
                                            </p:txEl>
                                          </p:spTgt>
                                        </p:tgtEl>
                                        <p:attrNameLst>
                                          <p:attrName>style.visibility</p:attrName>
                                        </p:attrNameLst>
                                      </p:cBhvr>
                                      <p:to>
                                        <p:strVal val="visible"/>
                                      </p:to>
                                    </p:set>
                                    <p:animEffect transition="in" filter="diamond(in)">
                                      <p:cBhvr>
                                        <p:cTn id="18" dur="2000"/>
                                        <p:tgtEl>
                                          <p:spTgt spid="6963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9634">
                                            <p:txEl>
                                              <p:pRg st="3" end="3"/>
                                            </p:txEl>
                                          </p:spTgt>
                                        </p:tgtEl>
                                        <p:attrNameLst>
                                          <p:attrName>style.visibility</p:attrName>
                                        </p:attrNameLst>
                                      </p:cBhvr>
                                      <p:to>
                                        <p:strVal val="visible"/>
                                      </p:to>
                                    </p:set>
                                    <p:animEffect transition="in" filter="barn(inVertical)">
                                      <p:cBhvr>
                                        <p:cTn id="23" dur="500"/>
                                        <p:tgtEl>
                                          <p:spTgt spid="6963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9634">
                                            <p:txEl>
                                              <p:pRg st="4" end="4"/>
                                            </p:txEl>
                                          </p:spTgt>
                                        </p:tgtEl>
                                        <p:attrNameLst>
                                          <p:attrName>style.visibility</p:attrName>
                                        </p:attrNameLst>
                                      </p:cBhvr>
                                      <p:to>
                                        <p:strVal val="visible"/>
                                      </p:to>
                                    </p:set>
                                    <p:animEffect transition="in" filter="barn(inVertical)">
                                      <p:cBhvr>
                                        <p:cTn id="28" dur="500"/>
                                        <p:tgtEl>
                                          <p:spTgt spid="69634">
                                            <p:txEl>
                                              <p:pRg st="4" end="4"/>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69634">
                                            <p:txEl>
                                              <p:pRg st="5" end="5"/>
                                            </p:txEl>
                                          </p:spTgt>
                                        </p:tgtEl>
                                        <p:attrNameLst>
                                          <p:attrName>style.visibility</p:attrName>
                                        </p:attrNameLst>
                                      </p:cBhvr>
                                      <p:to>
                                        <p:strVal val="visible"/>
                                      </p:to>
                                    </p:set>
                                    <p:animEffect transition="in" filter="barn(inVertical)">
                                      <p:cBhvr>
                                        <p:cTn id="31" dur="500"/>
                                        <p:tgtEl>
                                          <p:spTgt spid="69634">
                                            <p:txEl>
                                              <p:pRg st="5" end="5"/>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69634">
                                            <p:txEl>
                                              <p:pRg st="6" end="6"/>
                                            </p:txEl>
                                          </p:spTgt>
                                        </p:tgtEl>
                                        <p:attrNameLst>
                                          <p:attrName>style.visibility</p:attrName>
                                        </p:attrNameLst>
                                      </p:cBhvr>
                                      <p:to>
                                        <p:strVal val="visible"/>
                                      </p:to>
                                    </p:set>
                                    <p:animEffect transition="in" filter="barn(inVertical)">
                                      <p:cBhvr>
                                        <p:cTn id="34" dur="500"/>
                                        <p:tgtEl>
                                          <p:spTgt spid="6963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9634">
                                            <p:txEl>
                                              <p:pRg st="7" end="7"/>
                                            </p:txEl>
                                          </p:spTgt>
                                        </p:tgtEl>
                                        <p:attrNameLst>
                                          <p:attrName>style.visibility</p:attrName>
                                        </p:attrNameLst>
                                      </p:cBhvr>
                                      <p:to>
                                        <p:strVal val="visible"/>
                                      </p:to>
                                    </p:set>
                                    <p:animEffect transition="in" filter="blinds(horizontal)">
                                      <p:cBhvr>
                                        <p:cTn id="39" dur="500"/>
                                        <p:tgtEl>
                                          <p:spTgt spid="6963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69634">
                                            <p:txEl>
                                              <p:pRg st="8" end="8"/>
                                            </p:txEl>
                                          </p:spTgt>
                                        </p:tgtEl>
                                        <p:attrNameLst>
                                          <p:attrName>style.visibility</p:attrName>
                                        </p:attrNameLst>
                                      </p:cBhvr>
                                      <p:to>
                                        <p:strVal val="visible"/>
                                      </p:to>
                                    </p:set>
                                    <p:animEffect transition="in" filter="blinds(horizontal)">
                                      <p:cBhvr>
                                        <p:cTn id="42" dur="500"/>
                                        <p:tgtEl>
                                          <p:spTgt spid="6963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69634">
                                            <p:txEl>
                                              <p:pRg st="9" end="9"/>
                                            </p:txEl>
                                          </p:spTgt>
                                        </p:tgtEl>
                                        <p:attrNameLst>
                                          <p:attrName>style.visibility</p:attrName>
                                        </p:attrNameLst>
                                      </p:cBhvr>
                                      <p:to>
                                        <p:strVal val="visible"/>
                                      </p:to>
                                    </p:set>
                                    <p:animEffect transition="in" filter="blinds(horizontal)">
                                      <p:cBhvr>
                                        <p:cTn id="45" dur="500"/>
                                        <p:tgtEl>
                                          <p:spTgt spid="69634">
                                            <p:txEl>
                                              <p:pRg st="9" end="9"/>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69634">
                                            <p:txEl>
                                              <p:pRg st="10" end="10"/>
                                            </p:txEl>
                                          </p:spTgt>
                                        </p:tgtEl>
                                        <p:attrNameLst>
                                          <p:attrName>style.visibility</p:attrName>
                                        </p:attrNameLst>
                                      </p:cBhvr>
                                      <p:to>
                                        <p:strVal val="visible"/>
                                      </p:to>
                                    </p:set>
                                    <p:animEffect transition="in" filter="blinds(horizontal)">
                                      <p:cBhvr>
                                        <p:cTn id="48" dur="500"/>
                                        <p:tgtEl>
                                          <p:spTgt spid="69634">
                                            <p:txEl>
                                              <p:pRg st="10" end="10"/>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69634">
                                            <p:txEl>
                                              <p:pRg st="11" end="11"/>
                                            </p:txEl>
                                          </p:spTgt>
                                        </p:tgtEl>
                                        <p:attrNameLst>
                                          <p:attrName>style.visibility</p:attrName>
                                        </p:attrNameLst>
                                      </p:cBhvr>
                                      <p:to>
                                        <p:strVal val="visible"/>
                                      </p:to>
                                    </p:set>
                                    <p:animEffect transition="in" filter="blinds(horizontal)">
                                      <p:cBhvr>
                                        <p:cTn id="51" dur="500"/>
                                        <p:tgtEl>
                                          <p:spTgt spid="69634">
                                            <p:txEl>
                                              <p:pRg st="11" end="11"/>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69634">
                                            <p:txEl>
                                              <p:pRg st="12" end="12"/>
                                            </p:txEl>
                                          </p:spTgt>
                                        </p:tgtEl>
                                        <p:attrNameLst>
                                          <p:attrName>style.visibility</p:attrName>
                                        </p:attrNameLst>
                                      </p:cBhvr>
                                      <p:to>
                                        <p:strVal val="visible"/>
                                      </p:to>
                                    </p:set>
                                    <p:animEffect transition="in" filter="blinds(horizontal)">
                                      <p:cBhvr>
                                        <p:cTn id="54" dur="500"/>
                                        <p:tgtEl>
                                          <p:spTgt spid="69634">
                                            <p:txEl>
                                              <p:pRg st="12" end="12"/>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69634">
                                            <p:txEl>
                                              <p:pRg st="13" end="13"/>
                                            </p:txEl>
                                          </p:spTgt>
                                        </p:tgtEl>
                                        <p:attrNameLst>
                                          <p:attrName>style.visibility</p:attrName>
                                        </p:attrNameLst>
                                      </p:cBhvr>
                                      <p:to>
                                        <p:strVal val="visible"/>
                                      </p:to>
                                    </p:set>
                                    <p:animEffect transition="in" filter="blinds(horizontal)">
                                      <p:cBhvr>
                                        <p:cTn id="57" dur="500"/>
                                        <p:tgtEl>
                                          <p:spTgt spid="69634">
                                            <p:txEl>
                                              <p:pRg st="13" end="13"/>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69634">
                                            <p:txEl>
                                              <p:pRg st="14" end="14"/>
                                            </p:txEl>
                                          </p:spTgt>
                                        </p:tgtEl>
                                        <p:attrNameLst>
                                          <p:attrName>style.visibility</p:attrName>
                                        </p:attrNameLst>
                                      </p:cBhvr>
                                      <p:to>
                                        <p:strVal val="visible"/>
                                      </p:to>
                                    </p:set>
                                    <p:animEffect transition="in" filter="blinds(horizontal)">
                                      <p:cBhvr>
                                        <p:cTn id="60" dur="500"/>
                                        <p:tgtEl>
                                          <p:spTgt spid="6963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Box 1"/>
          <p:cNvSpPr txBox="1"/>
          <p:nvPr/>
        </p:nvSpPr>
        <p:spPr>
          <a:xfrm>
            <a:off x="827723" y="332740"/>
            <a:ext cx="7085965" cy="460375"/>
          </a:xfrm>
          <a:prstGeom prst="rect">
            <a:avLst/>
          </a:prstGeom>
          <a:noFill/>
          <a:ln w="9525">
            <a:noFill/>
          </a:ln>
        </p:spPr>
        <p:txBody>
          <a:bodyPr wrap="none">
            <a:spAutoFit/>
          </a:bodyPr>
          <a:p>
            <a:r>
              <a:rPr lang="en-US" altLang="zh-CN" sz="2400" b="1" dirty="0">
                <a:solidFill>
                  <a:srgbClr val="FFFF00"/>
                </a:solidFill>
                <a:latin typeface="Arial" panose="020B0604020202020204" pitchFamily="34" charset="0"/>
              </a:rPr>
              <a:t>3</a:t>
            </a:r>
            <a:r>
              <a:rPr lang="zh-CN" altLang="en-US" sz="2400" b="1" dirty="0">
                <a:solidFill>
                  <a:srgbClr val="FFFF00"/>
                </a:solidFill>
                <a:latin typeface="Arial" panose="020B0604020202020204" pitchFamily="34" charset="0"/>
              </a:rPr>
              <a:t>）要求将键盘中断屏蔽，其他中断源开放状态不变</a:t>
            </a:r>
            <a:endParaRPr lang="en-US" altLang="zh-CN" sz="2400" b="1" dirty="0">
              <a:solidFill>
                <a:srgbClr val="FFFF00"/>
              </a:solidFill>
              <a:latin typeface="Arial" panose="020B0604020202020204" pitchFamily="34" charset="0"/>
            </a:endParaRPr>
          </a:p>
        </p:txBody>
      </p:sp>
      <p:sp>
        <p:nvSpPr>
          <p:cNvPr id="70659" name="矩形 2"/>
          <p:cNvSpPr/>
          <p:nvPr/>
        </p:nvSpPr>
        <p:spPr>
          <a:xfrm>
            <a:off x="1403033" y="4076383"/>
            <a:ext cx="6408737" cy="1198880"/>
          </a:xfrm>
          <a:prstGeom prst="rect">
            <a:avLst/>
          </a:prstGeom>
          <a:noFill/>
          <a:ln w="9525">
            <a:noFill/>
          </a:ln>
        </p:spPr>
        <p:txBody>
          <a:bodyPr>
            <a:spAutoFit/>
          </a:bodyPr>
          <a:p>
            <a:r>
              <a:rPr lang="en-US" altLang="zh-CN" sz="2400" dirty="0">
                <a:latin typeface="Arial" panose="020B0604020202020204" pitchFamily="34" charset="0"/>
              </a:rPr>
              <a:t>IN     AL,21H</a:t>
            </a:r>
            <a:endParaRPr lang="en-US" altLang="zh-CN" sz="2400" dirty="0">
              <a:latin typeface="Arial" panose="020B0604020202020204" pitchFamily="34" charset="0"/>
            </a:endParaRPr>
          </a:p>
          <a:p>
            <a:r>
              <a:rPr lang="en-US" altLang="zh-CN" sz="2400" dirty="0">
                <a:latin typeface="Arial" panose="020B0604020202020204" pitchFamily="34" charset="0"/>
              </a:rPr>
              <a:t>OR   AL, 0000 00</a:t>
            </a:r>
            <a:r>
              <a:rPr lang="en-US" altLang="zh-CN" sz="2400" b="1" dirty="0">
                <a:solidFill>
                  <a:srgbClr val="FF0000"/>
                </a:solidFill>
                <a:latin typeface="Arial" panose="020B0604020202020204" pitchFamily="34" charset="0"/>
              </a:rPr>
              <a:t>1</a:t>
            </a:r>
            <a:r>
              <a:rPr lang="en-US" altLang="zh-CN" sz="2400" dirty="0">
                <a:latin typeface="Arial" panose="020B0604020202020204" pitchFamily="34" charset="0"/>
              </a:rPr>
              <a:t>0B   </a:t>
            </a:r>
            <a:r>
              <a:rPr lang="zh-CN" altLang="en-US" sz="2400" dirty="0">
                <a:latin typeface="Arial" panose="020B0604020202020204" pitchFamily="34" charset="0"/>
              </a:rPr>
              <a:t>；</a:t>
            </a:r>
            <a:r>
              <a:rPr lang="zh-CN" altLang="en-US" sz="2400" dirty="0">
                <a:solidFill>
                  <a:srgbClr val="00B050"/>
                </a:solidFill>
                <a:latin typeface="Arial" panose="020B0604020202020204" pitchFamily="34" charset="0"/>
              </a:rPr>
              <a:t>‘</a:t>
            </a:r>
            <a:r>
              <a:rPr lang="en-US" altLang="zh-CN" sz="2400" dirty="0">
                <a:solidFill>
                  <a:srgbClr val="00B050"/>
                </a:solidFill>
                <a:latin typeface="Arial" panose="020B0604020202020204" pitchFamily="34" charset="0"/>
              </a:rPr>
              <a:t>1</a:t>
            </a:r>
            <a:r>
              <a:rPr lang="zh-CN" altLang="en-US" sz="2400" dirty="0">
                <a:solidFill>
                  <a:srgbClr val="00B050"/>
                </a:solidFill>
                <a:latin typeface="Arial" panose="020B0604020202020204" pitchFamily="34" charset="0"/>
              </a:rPr>
              <a:t>’屏蔽中断源</a:t>
            </a:r>
            <a:endParaRPr lang="en-US" altLang="zh-CN" sz="2400" dirty="0">
              <a:solidFill>
                <a:srgbClr val="00B050"/>
              </a:solidFill>
              <a:latin typeface="Arial" panose="020B0604020202020204" pitchFamily="34" charset="0"/>
            </a:endParaRPr>
          </a:p>
          <a:p>
            <a:r>
              <a:rPr lang="en-US" altLang="zh-CN" sz="2400" dirty="0">
                <a:latin typeface="Arial" panose="020B0604020202020204" pitchFamily="34" charset="0"/>
              </a:rPr>
              <a:t>OUT  21H,AL</a:t>
            </a:r>
            <a:endParaRPr lang="zh-CN" altLang="en-US" sz="2400" dirty="0">
              <a:latin typeface="Arial" panose="020B0604020202020204" pitchFamily="34" charset="0"/>
            </a:endParaRPr>
          </a:p>
        </p:txBody>
      </p:sp>
      <p:sp>
        <p:nvSpPr>
          <p:cNvPr id="4" name="矩形 3"/>
          <p:cNvSpPr/>
          <p:nvPr/>
        </p:nvSpPr>
        <p:spPr>
          <a:xfrm>
            <a:off x="899160" y="5516880"/>
            <a:ext cx="6995160" cy="132651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chemeClr val="lt1"/>
                </a:solidFill>
                <a:effectLst/>
                <a:uLnTx/>
                <a:uFillTx/>
                <a:latin typeface="+mn-lt"/>
                <a:ea typeface="+mn-ea"/>
                <a:cs typeface="+mn-cs"/>
              </a:rPr>
              <a:t>自学：例</a:t>
            </a:r>
            <a:r>
              <a:rPr kumimoji="0" lang="en-US" altLang="zh-CN" sz="2400" b="0" i="0" u="none" strike="noStrike" kern="1200" cap="none" spc="0" normalizeH="0" baseline="0" noProof="0" dirty="0" smtClean="0">
                <a:ln>
                  <a:noFill/>
                </a:ln>
                <a:solidFill>
                  <a:schemeClr val="lt1"/>
                </a:solidFill>
                <a:effectLst/>
                <a:uLnTx/>
                <a:uFillTx/>
                <a:latin typeface="+mn-lt"/>
                <a:ea typeface="+mn-ea"/>
                <a:cs typeface="+mn-cs"/>
              </a:rPr>
              <a:t>7.1</a:t>
            </a:r>
            <a:endParaRPr kumimoji="0" lang="en-US" altLang="zh-CN" sz="24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chemeClr val="lt1"/>
                </a:solidFill>
                <a:effectLst/>
                <a:uLnTx/>
                <a:uFillTx/>
                <a:latin typeface="+mn-lt"/>
                <a:ea typeface="+mn-ea"/>
                <a:cs typeface="+mn-cs"/>
              </a:rPr>
              <a:t>作业： </a:t>
            </a:r>
            <a:r>
              <a:rPr kumimoji="0" lang="en-US" altLang="zh-CN" sz="2400" b="0" i="0" u="none" strike="noStrike" kern="1200" cap="none" spc="0" normalizeH="0" baseline="0" noProof="0" dirty="0" smtClean="0">
                <a:ln>
                  <a:noFill/>
                </a:ln>
                <a:solidFill>
                  <a:schemeClr val="lt1"/>
                </a:solidFill>
                <a:effectLst/>
                <a:uLnTx/>
                <a:uFillTx/>
                <a:latin typeface="+mn-lt"/>
                <a:ea typeface="+mn-ea"/>
                <a:cs typeface="+mn-cs"/>
              </a:rPr>
              <a:t>P215   7.3  </a:t>
            </a:r>
            <a:r>
              <a:rPr kumimoji="0" lang="zh-CN" altLang="en-US" sz="2400" b="0" i="0" u="none" strike="noStrike" kern="1200" cap="none" spc="0" normalizeH="0" baseline="0" noProof="0" dirty="0" smtClean="0">
                <a:ln>
                  <a:noFill/>
                </a:ln>
                <a:solidFill>
                  <a:schemeClr val="lt1"/>
                </a:solidFill>
                <a:effectLst/>
                <a:uLnTx/>
                <a:uFillTx/>
                <a:latin typeface="+mn-lt"/>
                <a:ea typeface="+mn-ea"/>
                <a:cs typeface="+mn-cs"/>
              </a:rPr>
              <a:t>，</a:t>
            </a:r>
            <a:r>
              <a:rPr kumimoji="0" lang="en-US" altLang="zh-CN" sz="2400" b="0" i="0" u="none" strike="noStrike" kern="1200" cap="none" spc="0" normalizeH="0" baseline="0" noProof="0" dirty="0" smtClean="0">
                <a:ln>
                  <a:noFill/>
                </a:ln>
                <a:solidFill>
                  <a:schemeClr val="lt1"/>
                </a:solidFill>
                <a:effectLst/>
                <a:uLnTx/>
                <a:uFillTx/>
                <a:latin typeface="+mn-lt"/>
                <a:ea typeface="+mn-ea"/>
                <a:cs typeface="+mn-cs"/>
              </a:rPr>
              <a:t>7.9</a:t>
            </a:r>
            <a:r>
              <a:rPr kumimoji="0" lang="zh-CN" altLang="en-US" sz="2400" b="0" i="0" u="none" strike="noStrike" kern="1200" cap="none" spc="0" normalizeH="0" baseline="0" noProof="0" dirty="0" smtClean="0">
                <a:ln>
                  <a:noFill/>
                </a:ln>
                <a:solidFill>
                  <a:schemeClr val="lt1"/>
                </a:solidFill>
                <a:effectLst/>
                <a:uLnTx/>
                <a:uFillTx/>
                <a:latin typeface="+mn-lt"/>
                <a:ea typeface="+mn-ea"/>
                <a:cs typeface="+mn-cs"/>
              </a:rPr>
              <a:t>， </a:t>
            </a:r>
            <a:r>
              <a:rPr kumimoji="0" lang="en-US" altLang="zh-CN" sz="2400" b="0" i="0" u="none" strike="noStrike" kern="1200" cap="none" spc="0" normalizeH="0" baseline="0" noProof="0" dirty="0" smtClean="0">
                <a:ln>
                  <a:noFill/>
                </a:ln>
                <a:solidFill>
                  <a:schemeClr val="lt1"/>
                </a:solidFill>
                <a:effectLst/>
                <a:uLnTx/>
                <a:uFillTx/>
                <a:latin typeface="+mn-lt"/>
                <a:ea typeface="+mn-ea"/>
                <a:cs typeface="+mn-cs"/>
              </a:rPr>
              <a:t>7.10</a:t>
            </a:r>
            <a:endParaRPr kumimoji="0" lang="zh-CN" altLang="en-US" sz="24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66562" name="Picture 2" descr="6-39"/>
          <p:cNvPicPr>
            <a:picLocks noChangeAspect="1"/>
          </p:cNvPicPr>
          <p:nvPr/>
        </p:nvPicPr>
        <p:blipFill>
          <a:blip r:embed="rId1"/>
          <a:stretch>
            <a:fillRect/>
          </a:stretch>
        </p:blipFill>
        <p:spPr>
          <a:xfrm>
            <a:off x="1475105" y="908368"/>
            <a:ext cx="6553200" cy="2971800"/>
          </a:xfrm>
          <a:prstGeom prst="rect">
            <a:avLst/>
          </a:prstGeom>
          <a:noFill/>
          <a:ln w="9525">
            <a:noFill/>
          </a:ln>
        </p:spPr>
      </p:pic>
      <p:sp>
        <p:nvSpPr>
          <p:cNvPr id="2" name="椭圆 1"/>
          <p:cNvSpPr/>
          <p:nvPr/>
        </p:nvSpPr>
        <p:spPr>
          <a:xfrm>
            <a:off x="5363845" y="1340485"/>
            <a:ext cx="2376170" cy="360045"/>
          </a:xfrm>
          <a:prstGeom prst="ellipse">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6386" name="Object 5"/>
          <p:cNvGraphicFramePr>
            <a:graphicFrameLocks noChangeAspect="1"/>
          </p:cNvGraphicFramePr>
          <p:nvPr/>
        </p:nvGraphicFramePr>
        <p:xfrm>
          <a:off x="683895" y="980123"/>
          <a:ext cx="7839075" cy="2952750"/>
        </p:xfrm>
        <a:graphic>
          <a:graphicData uri="http://schemas.openxmlformats.org/presentationml/2006/ole">
            <mc:AlternateContent xmlns:mc="http://schemas.openxmlformats.org/markup-compatibility/2006">
              <mc:Choice xmlns:v="urn:schemas-microsoft-com:vml" Requires="v">
                <p:oleObj spid="_x0000_s3087" name="" r:id="rId2" imgW="10441940" imgH="4424680" progId="Photoshop.Image.7">
                  <p:embed/>
                </p:oleObj>
              </mc:Choice>
              <mc:Fallback>
                <p:oleObj name="" r:id="rId2" imgW="10441940" imgH="4424680" progId="Photoshop.Image.7">
                  <p:embed/>
                  <p:pic>
                    <p:nvPicPr>
                      <p:cNvPr id="0" name="图片 3086"/>
                      <p:cNvPicPr/>
                      <p:nvPr/>
                    </p:nvPicPr>
                    <p:blipFill>
                      <a:blip r:embed="rId3"/>
                      <a:stretch>
                        <a:fillRect/>
                      </a:stretch>
                    </p:blipFill>
                    <p:spPr>
                      <a:xfrm>
                        <a:off x="683895" y="980123"/>
                        <a:ext cx="7839075" cy="2952750"/>
                      </a:xfrm>
                      <a:prstGeom prst="rect">
                        <a:avLst/>
                      </a:prstGeom>
                      <a:noFill/>
                      <a:ln w="38100">
                        <a:noFill/>
                        <a:miter/>
                      </a:ln>
                    </p:spPr>
                  </p:pic>
                </p:oleObj>
              </mc:Fallback>
            </mc:AlternateContent>
          </a:graphicData>
        </a:graphic>
      </p:graphicFrame>
      <p:sp>
        <p:nvSpPr>
          <p:cNvPr id="3" name="圆角矩形 2"/>
          <p:cNvSpPr/>
          <p:nvPr/>
        </p:nvSpPr>
        <p:spPr>
          <a:xfrm>
            <a:off x="5796280" y="980440"/>
            <a:ext cx="720090" cy="792480"/>
          </a:xfrm>
          <a:prstGeom prst="roundRect">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linds(horizontal)">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16386"/>
                                        </p:tgtEl>
                                        <p:attrNameLst>
                                          <p:attrName>style.visibility</p:attrName>
                                        </p:attrNameLst>
                                      </p:cBhvr>
                                      <p:to>
                                        <p:strVal val="visible"/>
                                      </p:to>
                                    </p:set>
                                    <p:animEffect transition="in" filter="diamond(in)">
                                      <p:cBhvr>
                                        <p:cTn id="18" dur="2000"/>
                                        <p:tgtEl>
                                          <p:spTgt spid="1638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659"/>
                                        </p:tgtEl>
                                        <p:attrNameLst>
                                          <p:attrName>style.visibility</p:attrName>
                                        </p:attrNameLst>
                                      </p:cBhvr>
                                      <p:to>
                                        <p:strVal val="visible"/>
                                      </p:to>
                                    </p:set>
                                    <p:animEffect transition="in" filter="blinds(horizontal)">
                                      <p:cBhvr>
                                        <p:cTn id="27" dur="500"/>
                                        <p:tgtEl>
                                          <p:spTgt spid="7065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0659" grpId="0"/>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481" name="内容占位符 2"/>
          <p:cNvSpPr>
            <a:spLocks noGrp="1"/>
          </p:cNvSpPr>
          <p:nvPr>
            <p:ph idx="1"/>
          </p:nvPr>
        </p:nvSpPr>
        <p:spPr>
          <a:xfrm>
            <a:off x="250825" y="765175"/>
            <a:ext cx="8686800" cy="5360988"/>
          </a:xfrm>
        </p:spPr>
        <p:txBody>
          <a:bodyPr vert="horz" wrap="square" lIns="91440" tIns="45720" rIns="91440" bIns="45720" anchor="t" anchorCtr="0"/>
          <a:p>
            <a:pPr eaLnBrk="1" hangingPunct="1">
              <a:buNone/>
            </a:pPr>
            <a:r>
              <a:rPr lang="en-US" altLang="zh-CN" sz="2800" b="1" dirty="0">
                <a:solidFill>
                  <a:srgbClr val="FFFF00"/>
                </a:solidFill>
                <a:latin typeface="宋体" panose="02010600030101010101" pitchFamily="2" charset="-122"/>
              </a:rPr>
              <a:t>2. </a:t>
            </a:r>
            <a:r>
              <a:rPr lang="zh-CN" altLang="en-US" sz="2800" b="1" dirty="0">
                <a:solidFill>
                  <a:srgbClr val="FFFF00"/>
                </a:solidFill>
                <a:latin typeface="宋体" panose="02010600030101010101" pitchFamily="2" charset="-122"/>
              </a:rPr>
              <a:t>中断响应</a:t>
            </a:r>
            <a:endParaRPr lang="zh-CN" altLang="zh-CN" sz="2800" b="1" dirty="0">
              <a:solidFill>
                <a:srgbClr val="FFFF00"/>
              </a:solidFill>
              <a:latin typeface="宋体" panose="02010600030101010101" pitchFamily="2" charset="-122"/>
            </a:endParaRPr>
          </a:p>
          <a:p>
            <a:pPr eaLnBrk="1" hangingPunct="1">
              <a:buNone/>
            </a:pPr>
            <a:r>
              <a:rPr lang="en-US" altLang="zh-CN" sz="2400" b="1" dirty="0">
                <a:latin typeface="宋体" panose="02010600030101010101" pitchFamily="2" charset="-122"/>
              </a:rPr>
              <a:t>   </a:t>
            </a:r>
            <a:r>
              <a:rPr lang="zh-CN" altLang="en-US" sz="2400" b="1" dirty="0">
                <a:latin typeface="宋体" panose="02010600030101010101" pitchFamily="2" charset="-122"/>
              </a:rPr>
              <a:t>当有中断请求且满足响应条件，</a:t>
            </a:r>
            <a:r>
              <a:rPr lang="en-US" altLang="zh-CN" sz="2400" b="1" dirty="0">
                <a:latin typeface="宋体" panose="02010600030101010101" pitchFamily="2" charset="-122"/>
              </a:rPr>
              <a:t>CPU</a:t>
            </a:r>
            <a:r>
              <a:rPr lang="zh-CN" altLang="en-US" sz="2400" b="1" dirty="0">
                <a:latin typeface="宋体" panose="02010600030101010101" pitchFamily="2" charset="-122"/>
              </a:rPr>
              <a:t>就进入响应中断的过程：</a:t>
            </a:r>
            <a:endParaRPr lang="zh-CN" altLang="zh-CN" sz="2400" b="1" dirty="0">
              <a:latin typeface="宋体" panose="02010600030101010101" pitchFamily="2" charset="-122"/>
            </a:endParaRPr>
          </a:p>
          <a:p>
            <a:pPr eaLnBrk="1" hangingPunct="1"/>
            <a:r>
              <a:rPr lang="zh-CN" altLang="en-US" sz="2400" b="1" dirty="0">
                <a:latin typeface="宋体" panose="02010600030101010101" pitchFamily="2" charset="-122"/>
              </a:rPr>
              <a:t>（</a:t>
            </a:r>
            <a:r>
              <a:rPr lang="en-US" altLang="zh-CN" sz="2400" b="1" dirty="0">
                <a:latin typeface="宋体" panose="02010600030101010101" pitchFamily="2" charset="-122"/>
              </a:rPr>
              <a:t>1</a:t>
            </a:r>
            <a:r>
              <a:rPr lang="zh-CN" altLang="en-US" sz="2400" b="1" dirty="0">
                <a:latin typeface="宋体" panose="02010600030101010101" pitchFamily="2" charset="-122"/>
              </a:rPr>
              <a:t>）</a:t>
            </a:r>
            <a:r>
              <a:rPr lang="zh-CN" altLang="en-US" sz="2400" b="1" u="sng" dirty="0">
                <a:solidFill>
                  <a:srgbClr val="FFFC25"/>
                </a:solidFill>
                <a:latin typeface="宋体" panose="02010600030101010101" pitchFamily="2" charset="-122"/>
              </a:rPr>
              <a:t>在相邻的两个总线周期内发出响应信号</a:t>
            </a:r>
            <a:r>
              <a:rPr lang="zh-CN" altLang="en-US" sz="2400" b="1" dirty="0">
                <a:latin typeface="宋体" panose="02010600030101010101" pitchFamily="2" charset="-122"/>
              </a:rPr>
              <a:t>；</a:t>
            </a:r>
            <a:endParaRPr lang="zh-CN" altLang="zh-CN" sz="2400" b="1" dirty="0">
              <a:latin typeface="宋体" panose="02010600030101010101" pitchFamily="2" charset="-122"/>
            </a:endParaRPr>
          </a:p>
          <a:p>
            <a:pPr eaLnBrk="1" hangingPunct="1"/>
            <a:r>
              <a:rPr lang="zh-CN" altLang="en-US" sz="2400" b="1" dirty="0">
                <a:latin typeface="宋体" panose="02010600030101010101" pitchFamily="2" charset="-122"/>
              </a:rPr>
              <a:t>（</a:t>
            </a:r>
            <a:r>
              <a:rPr lang="en-US" altLang="zh-CN" sz="2400" b="1" dirty="0">
                <a:latin typeface="宋体" panose="02010600030101010101" pitchFamily="2" charset="-122"/>
              </a:rPr>
              <a:t>2</a:t>
            </a:r>
            <a:r>
              <a:rPr lang="zh-CN" altLang="en-US" sz="2400" b="1" dirty="0">
                <a:latin typeface="宋体" panose="02010600030101010101" pitchFamily="2" charset="-122"/>
              </a:rPr>
              <a:t>）</a:t>
            </a:r>
            <a:r>
              <a:rPr lang="zh-CN" altLang="en-US" sz="2400" b="1" u="sng" dirty="0">
                <a:solidFill>
                  <a:srgbClr val="FFFC25"/>
                </a:solidFill>
                <a:latin typeface="宋体" panose="02010600030101010101" pitchFamily="2" charset="-122"/>
              </a:rPr>
              <a:t>保护处理器的现行状态</a:t>
            </a:r>
            <a:r>
              <a:rPr lang="zh-CN" altLang="en-US" sz="2400" b="1" dirty="0">
                <a:latin typeface="宋体" panose="02010600030101010101" pitchFamily="2" charset="-122"/>
              </a:rPr>
              <a:t>：将</a:t>
            </a:r>
            <a:r>
              <a:rPr lang="en-US" altLang="zh-CN" sz="2400" b="1" dirty="0">
                <a:latin typeface="宋体" panose="02010600030101010101" pitchFamily="2" charset="-122"/>
              </a:rPr>
              <a:t>PSW</a:t>
            </a:r>
            <a:r>
              <a:rPr lang="zh-CN" altLang="en-US" sz="2400" b="1" dirty="0">
                <a:latin typeface="宋体" panose="02010600030101010101" pitchFamily="2" charset="-122"/>
              </a:rPr>
              <a:t>、</a:t>
            </a:r>
            <a:r>
              <a:rPr lang="en-US" altLang="zh-CN" sz="2400" b="1" dirty="0">
                <a:latin typeface="宋体" panose="02010600030101010101" pitchFamily="2" charset="-122"/>
              </a:rPr>
              <a:t>CS</a:t>
            </a:r>
            <a:r>
              <a:rPr lang="zh-CN" altLang="en-US" sz="2400" b="1" dirty="0">
                <a:latin typeface="宋体" panose="02010600030101010101" pitchFamily="2" charset="-122"/>
              </a:rPr>
              <a:t>和</a:t>
            </a:r>
            <a:r>
              <a:rPr lang="en-US" altLang="zh-CN" sz="2400" b="1" dirty="0">
                <a:latin typeface="宋体" panose="02010600030101010101" pitchFamily="2" charset="-122"/>
              </a:rPr>
              <a:t>IP</a:t>
            </a:r>
            <a:r>
              <a:rPr lang="zh-CN" altLang="en-US" sz="2400" b="1" dirty="0">
                <a:latin typeface="宋体" panose="02010600030101010101" pitchFamily="2" charset="-122"/>
              </a:rPr>
              <a:t>压入堆栈，以保证在中断例程执行完后能正确返回断点，</a:t>
            </a:r>
            <a:r>
              <a:rPr lang="en-US" altLang="zh-CN" sz="2400" b="1" dirty="0">
                <a:latin typeface="宋体" panose="02010600030101010101" pitchFamily="2" charset="-122"/>
              </a:rPr>
              <a:t>IP</a:t>
            </a:r>
            <a:r>
              <a:rPr lang="zh-CN" altLang="en-US" sz="2400" b="1" dirty="0">
                <a:latin typeface="宋体" panose="02010600030101010101" pitchFamily="2" charset="-122"/>
              </a:rPr>
              <a:t>中保持有断点处下一条待执行指令的有效地址；</a:t>
            </a:r>
            <a:endParaRPr lang="zh-CN" altLang="zh-CN" sz="2400" b="1" dirty="0">
              <a:latin typeface="宋体" panose="02010600030101010101" pitchFamily="2" charset="-122"/>
            </a:endParaRPr>
          </a:p>
          <a:p>
            <a:pPr eaLnBrk="1" hangingPunct="1"/>
            <a:r>
              <a:rPr lang="zh-CN" altLang="en-US" sz="2400" b="1" dirty="0">
                <a:latin typeface="宋体" panose="02010600030101010101" pitchFamily="2" charset="-122"/>
              </a:rPr>
              <a:t>（</a:t>
            </a:r>
            <a:r>
              <a:rPr lang="en-US" altLang="zh-CN" sz="2400" b="1" dirty="0">
                <a:latin typeface="宋体" panose="02010600030101010101" pitchFamily="2" charset="-122"/>
              </a:rPr>
              <a:t>3</a:t>
            </a:r>
            <a:r>
              <a:rPr lang="zh-CN" altLang="en-US" sz="2400" b="1" dirty="0">
                <a:latin typeface="宋体" panose="02010600030101010101" pitchFamily="2" charset="-122"/>
              </a:rPr>
              <a:t>）</a:t>
            </a:r>
            <a:r>
              <a:rPr lang="zh-CN" altLang="en-US" sz="2400" b="1" u="sng" dirty="0">
                <a:solidFill>
                  <a:srgbClr val="FFFC25"/>
                </a:solidFill>
                <a:latin typeface="宋体" panose="02010600030101010101" pitchFamily="2" charset="-122"/>
              </a:rPr>
              <a:t>清除</a:t>
            </a:r>
            <a:r>
              <a:rPr lang="en-US" altLang="zh-CN" sz="2400" b="1" u="sng" dirty="0">
                <a:solidFill>
                  <a:srgbClr val="FFFC25"/>
                </a:solidFill>
                <a:latin typeface="宋体" panose="02010600030101010101" pitchFamily="2" charset="-122"/>
              </a:rPr>
              <a:t>IF</a:t>
            </a:r>
            <a:r>
              <a:rPr lang="zh-CN" altLang="en-US" sz="2400" b="1" u="sng" dirty="0">
                <a:solidFill>
                  <a:srgbClr val="FFFC25"/>
                </a:solidFill>
                <a:latin typeface="宋体" panose="02010600030101010101" pitchFamily="2" charset="-122"/>
              </a:rPr>
              <a:t>和</a:t>
            </a:r>
            <a:r>
              <a:rPr lang="en-US" altLang="zh-CN" sz="2400" b="1" u="sng" dirty="0">
                <a:solidFill>
                  <a:srgbClr val="FFFC25"/>
                </a:solidFill>
                <a:latin typeface="宋体" panose="02010600030101010101" pitchFamily="2" charset="-122"/>
              </a:rPr>
              <a:t>TF</a:t>
            </a:r>
            <a:r>
              <a:rPr lang="zh-CN" altLang="en-US" sz="2400" b="1" u="sng" dirty="0">
                <a:solidFill>
                  <a:srgbClr val="FFFC25"/>
                </a:solidFill>
                <a:latin typeface="宋体" panose="02010600030101010101" pitchFamily="2" charset="-122"/>
              </a:rPr>
              <a:t>标志</a:t>
            </a:r>
            <a:r>
              <a:rPr lang="zh-CN" altLang="en-US" sz="2400" b="1" dirty="0">
                <a:latin typeface="宋体" panose="02010600030101010101" pitchFamily="2" charset="-122"/>
              </a:rPr>
              <a:t>，清除</a:t>
            </a:r>
            <a:r>
              <a:rPr lang="en-US" altLang="zh-CN" sz="2400" b="1" dirty="0">
                <a:latin typeface="宋体" panose="02010600030101010101" pitchFamily="2" charset="-122"/>
              </a:rPr>
              <a:t>IF</a:t>
            </a:r>
            <a:r>
              <a:rPr lang="zh-CN" altLang="en-US" sz="2400" b="1" dirty="0">
                <a:latin typeface="宋体" panose="02010600030101010101" pitchFamily="2" charset="-122"/>
              </a:rPr>
              <a:t>标志的目的是避免在响应中断过程或进入中断例行程序之后受到其它中断源的干扰，只有中断例程中出现开中断指令</a:t>
            </a:r>
            <a:r>
              <a:rPr lang="en-US" altLang="zh-CN" sz="2400" b="1" dirty="0">
                <a:latin typeface="宋体" panose="02010600030101010101" pitchFamily="2" charset="-122"/>
              </a:rPr>
              <a:t>STI</a:t>
            </a:r>
            <a:r>
              <a:rPr lang="zh-CN" altLang="en-US" sz="2400" b="1" dirty="0">
                <a:latin typeface="宋体" panose="02010600030101010101" pitchFamily="2" charset="-122"/>
              </a:rPr>
              <a:t>才允许</a:t>
            </a:r>
            <a:r>
              <a:rPr lang="en-US" altLang="zh-CN" sz="2400" b="1" dirty="0">
                <a:latin typeface="宋体" panose="02010600030101010101" pitchFamily="2" charset="-122"/>
              </a:rPr>
              <a:t>CPU</a:t>
            </a:r>
            <a:r>
              <a:rPr lang="zh-CN" altLang="en-US" sz="2400" b="1" dirty="0">
                <a:latin typeface="宋体" panose="02010600030101010101" pitchFamily="2" charset="-122"/>
              </a:rPr>
              <a:t>接受其它设备中断请求；</a:t>
            </a:r>
            <a:endParaRPr lang="zh-CN" altLang="zh-CN" sz="2400" b="1" dirty="0">
              <a:latin typeface="宋体" panose="02010600030101010101" pitchFamily="2" charset="-122"/>
            </a:endParaRPr>
          </a:p>
          <a:p>
            <a:pPr eaLnBrk="1" hangingPunct="1"/>
            <a:r>
              <a:rPr lang="zh-CN" altLang="en-US" sz="2400" b="1" dirty="0">
                <a:latin typeface="宋体" panose="02010600030101010101" pitchFamily="2" charset="-122"/>
              </a:rPr>
              <a:t>（</a:t>
            </a:r>
            <a:r>
              <a:rPr lang="en-US" altLang="zh-CN" sz="2400" b="1" dirty="0">
                <a:latin typeface="宋体" panose="02010600030101010101" pitchFamily="2" charset="-122"/>
              </a:rPr>
              <a:t>4</a:t>
            </a:r>
            <a:r>
              <a:rPr lang="zh-CN" altLang="en-US" sz="2400" b="1" dirty="0">
                <a:latin typeface="宋体" panose="02010600030101010101" pitchFamily="2" charset="-122"/>
              </a:rPr>
              <a:t>）</a:t>
            </a:r>
            <a:r>
              <a:rPr lang="zh-CN" altLang="en-US" sz="2400" b="1" u="sng" dirty="0">
                <a:solidFill>
                  <a:srgbClr val="FFFC25"/>
                </a:solidFill>
                <a:latin typeface="宋体" panose="02010600030101010101" pitchFamily="2" charset="-122"/>
              </a:rPr>
              <a:t>查找中断源</a:t>
            </a:r>
            <a:r>
              <a:rPr lang="zh-CN" altLang="en-US" sz="2400" b="1" dirty="0">
                <a:latin typeface="宋体" panose="02010600030101010101" pitchFamily="2" charset="-122"/>
              </a:rPr>
              <a:t>，并将相应的中断例程所在段的段基址及第一条指令的有效地址分别装入</a:t>
            </a:r>
            <a:r>
              <a:rPr lang="en-US" altLang="zh-CN" sz="2400" b="1" dirty="0">
                <a:latin typeface="宋体" panose="02010600030101010101" pitchFamily="2" charset="-122"/>
              </a:rPr>
              <a:t>CS</a:t>
            </a:r>
            <a:r>
              <a:rPr lang="zh-CN" altLang="en-US" sz="2400" b="1" dirty="0">
                <a:latin typeface="宋体" panose="02010600030101010101" pitchFamily="2" charset="-122"/>
              </a:rPr>
              <a:t>和</a:t>
            </a:r>
            <a:r>
              <a:rPr lang="en-US" altLang="zh-CN" sz="2400" b="1" dirty="0">
                <a:latin typeface="宋体" panose="02010600030101010101" pitchFamily="2" charset="-122"/>
              </a:rPr>
              <a:t>IP</a:t>
            </a:r>
            <a:r>
              <a:rPr lang="zh-CN" altLang="en-US" sz="2400" b="1" dirty="0">
                <a:latin typeface="宋体" panose="02010600030101010101" pitchFamily="2" charset="-122"/>
              </a:rPr>
              <a:t>，于是控制即转入中断服务程序</a:t>
            </a:r>
            <a:r>
              <a:rPr lang="zh-CN" altLang="en-US" sz="2000" b="1" dirty="0">
                <a:latin typeface="宋体" panose="02010600030101010101" pitchFamily="2" charset="-122"/>
              </a:rPr>
              <a:t>。</a:t>
            </a:r>
            <a:endParaRPr lang="zh-CN" altLang="zh-CN" sz="20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1">
                                            <p:txEl>
                                              <p:charRg st="0" end="8"/>
                                            </p:txEl>
                                          </p:spTgt>
                                        </p:tgtEl>
                                        <p:attrNameLst>
                                          <p:attrName>style.visibility</p:attrName>
                                        </p:attrNameLst>
                                      </p:cBhvr>
                                      <p:to>
                                        <p:strVal val="visible"/>
                                      </p:to>
                                    </p:set>
                                    <p:anim calcmode="lin" valueType="num">
                                      <p:cBhvr additive="base">
                                        <p:cTn id="7" dur="500" fill="hold"/>
                                        <p:tgtEl>
                                          <p:spTgt spid="20481">
                                            <p:txEl>
                                              <p:charRg st="0"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1">
                                            <p:txEl>
                                              <p:charRg st="0"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1">
                                            <p:txEl>
                                              <p:charRg st="8" end="40"/>
                                            </p:txEl>
                                          </p:spTgt>
                                        </p:tgtEl>
                                        <p:attrNameLst>
                                          <p:attrName>style.visibility</p:attrName>
                                        </p:attrNameLst>
                                      </p:cBhvr>
                                      <p:to>
                                        <p:strVal val="visible"/>
                                      </p:to>
                                    </p:set>
                                    <p:anim calcmode="lin" valueType="num">
                                      <p:cBhvr additive="base">
                                        <p:cTn id="13" dur="500" fill="hold"/>
                                        <p:tgtEl>
                                          <p:spTgt spid="20481">
                                            <p:txEl>
                                              <p:charRg st="8" end="4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1">
                                            <p:txEl>
                                              <p:charRg st="8" end="4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1">
                                            <p:txEl>
                                              <p:charRg st="40" end="62"/>
                                            </p:txEl>
                                          </p:spTgt>
                                        </p:tgtEl>
                                        <p:attrNameLst>
                                          <p:attrName>style.visibility</p:attrName>
                                        </p:attrNameLst>
                                      </p:cBhvr>
                                      <p:to>
                                        <p:strVal val="visible"/>
                                      </p:to>
                                    </p:set>
                                    <p:anim calcmode="lin" valueType="num">
                                      <p:cBhvr additive="base">
                                        <p:cTn id="19" dur="500" fill="hold"/>
                                        <p:tgtEl>
                                          <p:spTgt spid="20481">
                                            <p:txEl>
                                              <p:charRg st="40" end="6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1">
                                            <p:txEl>
                                              <p:charRg st="40" end="6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1">
                                            <p:txEl>
                                              <p:charRg st="62" end="135"/>
                                            </p:txEl>
                                          </p:spTgt>
                                        </p:tgtEl>
                                        <p:attrNameLst>
                                          <p:attrName>style.visibility</p:attrName>
                                        </p:attrNameLst>
                                      </p:cBhvr>
                                      <p:to>
                                        <p:strVal val="visible"/>
                                      </p:to>
                                    </p:set>
                                    <p:anim calcmode="lin" valueType="num">
                                      <p:cBhvr additive="base">
                                        <p:cTn id="25" dur="500" fill="hold"/>
                                        <p:tgtEl>
                                          <p:spTgt spid="20481">
                                            <p:txEl>
                                              <p:charRg st="62" end="13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1">
                                            <p:txEl>
                                              <p:charRg st="62" end="13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1">
                                            <p:txEl>
                                              <p:charRg st="135" end="224"/>
                                            </p:txEl>
                                          </p:spTgt>
                                        </p:tgtEl>
                                        <p:attrNameLst>
                                          <p:attrName>style.visibility</p:attrName>
                                        </p:attrNameLst>
                                      </p:cBhvr>
                                      <p:to>
                                        <p:strVal val="visible"/>
                                      </p:to>
                                    </p:set>
                                    <p:anim calcmode="lin" valueType="num">
                                      <p:cBhvr additive="base">
                                        <p:cTn id="31" dur="500" fill="hold"/>
                                        <p:tgtEl>
                                          <p:spTgt spid="20481">
                                            <p:txEl>
                                              <p:charRg st="135" end="22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1">
                                            <p:txEl>
                                              <p:charRg st="135" end="22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481">
                                            <p:txEl>
                                              <p:charRg st="224" end="285"/>
                                            </p:txEl>
                                          </p:spTgt>
                                        </p:tgtEl>
                                        <p:attrNameLst>
                                          <p:attrName>style.visibility</p:attrName>
                                        </p:attrNameLst>
                                      </p:cBhvr>
                                      <p:to>
                                        <p:strVal val="visible"/>
                                      </p:to>
                                    </p:set>
                                    <p:anim calcmode="lin" valueType="num">
                                      <p:cBhvr additive="base">
                                        <p:cTn id="37" dur="500" fill="hold"/>
                                        <p:tgtEl>
                                          <p:spTgt spid="20481">
                                            <p:txEl>
                                              <p:charRg st="224" end="28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481">
                                            <p:txEl>
                                              <p:charRg st="224" end="28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1755" y="332105"/>
            <a:ext cx="9170035" cy="6469380"/>
          </a:xfrm>
        </p:spPr>
        <p:txBody>
          <a:bodyPr vert="horz" wrap="square" lIns="91440" tIns="45720" rIns="91440" bIns="45720" anchor="t" anchorCtr="0"/>
          <a:p>
            <a:pPr marL="0" indent="0" eaLnBrk="1" hangingPunct="1">
              <a:buNone/>
            </a:pPr>
            <a:r>
              <a:rPr lang="en-US" altLang="zh-CN" sz="2800" b="1" dirty="0">
                <a:solidFill>
                  <a:srgbClr val="FFFF00"/>
                </a:solidFill>
                <a:latin typeface="宋体" panose="02010600030101010101" pitchFamily="2" charset="-122"/>
              </a:rPr>
              <a:t>3.</a:t>
            </a:r>
            <a:r>
              <a:rPr lang="zh-CN" altLang="en-US" sz="2800" b="1" dirty="0">
                <a:solidFill>
                  <a:srgbClr val="FFFF00"/>
                </a:solidFill>
                <a:latin typeface="宋体" panose="02010600030101010101" pitchFamily="2" charset="-122"/>
              </a:rPr>
              <a:t>中断服务</a:t>
            </a:r>
            <a:endParaRPr lang="zh-CN" altLang="en-US" sz="2800" b="1" dirty="0">
              <a:solidFill>
                <a:srgbClr val="FFFF00"/>
              </a:solidFill>
              <a:latin typeface="宋体" panose="02010600030101010101" pitchFamily="2" charset="-122"/>
            </a:endParaRPr>
          </a:p>
          <a:p>
            <a:pPr marL="0" indent="0" eaLnBrk="1" hangingPunct="1">
              <a:buNone/>
            </a:pPr>
            <a:r>
              <a:rPr lang="en-US" altLang="zh-CN" sz="2400" b="1" dirty="0">
                <a:solidFill>
                  <a:srgbClr val="FFFF00"/>
                </a:solidFill>
                <a:latin typeface="宋体" panose="02010600030101010101" pitchFamily="2" charset="-122"/>
              </a:rPr>
              <a:t>   </a:t>
            </a:r>
            <a:r>
              <a:rPr lang="zh-CN" altLang="en-US" sz="2400" b="1" dirty="0">
                <a:solidFill>
                  <a:schemeClr val="tx1"/>
                </a:solidFill>
                <a:latin typeface="宋体" panose="02010600030101010101" pitchFamily="2" charset="-122"/>
              </a:rPr>
              <a:t>（</a:t>
            </a:r>
            <a:r>
              <a:rPr lang="en-US" altLang="zh-CN" sz="2400" b="1" dirty="0">
                <a:solidFill>
                  <a:schemeClr val="tx1"/>
                </a:solidFill>
                <a:latin typeface="宋体" panose="02010600030101010101" pitchFamily="2" charset="-122"/>
              </a:rPr>
              <a:t>1</a:t>
            </a:r>
            <a:r>
              <a:rPr lang="zh-CN" altLang="en-US" sz="2400" b="1" dirty="0">
                <a:solidFill>
                  <a:schemeClr val="tx1"/>
                </a:solidFill>
                <a:latin typeface="宋体" panose="02010600030101010101" pitchFamily="2" charset="-122"/>
              </a:rPr>
              <a:t>）现场保护</a:t>
            </a:r>
            <a:endParaRPr lang="zh-CN" altLang="zh-CN" sz="2400" b="1" dirty="0">
              <a:solidFill>
                <a:schemeClr val="tx1"/>
              </a:solidFill>
              <a:latin typeface="宋体" panose="02010600030101010101" pitchFamily="2" charset="-122"/>
            </a:endParaRPr>
          </a:p>
          <a:p>
            <a:pPr eaLnBrk="1" hangingPunct="1">
              <a:buNone/>
            </a:pPr>
            <a:r>
              <a:rPr lang="en-US" altLang="zh-CN" sz="2000" dirty="0">
                <a:latin typeface="宋体" panose="02010600030101010101" pitchFamily="2" charset="-122"/>
              </a:rPr>
              <a:t>   </a:t>
            </a:r>
            <a:r>
              <a:rPr lang="zh-CN" altLang="en-US" sz="2000" dirty="0">
                <a:latin typeface="宋体" panose="02010600030101010101" pitchFamily="2" charset="-122"/>
              </a:rPr>
              <a:t>在响应过程中仅保护</a:t>
            </a:r>
            <a:r>
              <a:rPr lang="en-US" altLang="zh-CN" sz="2000" dirty="0">
                <a:latin typeface="宋体" panose="02010600030101010101" pitchFamily="2" charset="-122"/>
              </a:rPr>
              <a:t>PSW</a:t>
            </a:r>
            <a:r>
              <a:rPr lang="zh-CN" altLang="en-US" sz="2000" dirty="0">
                <a:latin typeface="宋体" panose="02010600030101010101" pitchFamily="2" charset="-122"/>
              </a:rPr>
              <a:t>、</a:t>
            </a:r>
            <a:r>
              <a:rPr lang="en-US" altLang="zh-CN" sz="2000" dirty="0">
                <a:latin typeface="宋体" panose="02010600030101010101" pitchFamily="2" charset="-122"/>
              </a:rPr>
              <a:t>CS</a:t>
            </a:r>
            <a:r>
              <a:rPr lang="zh-CN" altLang="en-US" sz="2000" dirty="0">
                <a:latin typeface="宋体" panose="02010600030101010101" pitchFamily="2" charset="-122"/>
              </a:rPr>
              <a:t>和</a:t>
            </a:r>
            <a:r>
              <a:rPr lang="en-US" altLang="zh-CN" sz="2000" dirty="0">
                <a:latin typeface="宋体" panose="02010600030101010101" pitchFamily="2" charset="-122"/>
              </a:rPr>
              <a:t>IP</a:t>
            </a:r>
            <a:r>
              <a:rPr lang="zh-CN" altLang="en-US" sz="2000" dirty="0">
                <a:latin typeface="宋体" panose="02010600030101010101" pitchFamily="2" charset="-122"/>
              </a:rPr>
              <a:t>，而未保护其它的寄存器，为了使中断处理程序不影响主程序的运行，故要把断点处的有关各个寄存器的内容压入堆栈保护。保护现场通常是</a:t>
            </a:r>
            <a:r>
              <a:rPr lang="zh-CN" altLang="en-US" sz="2000" b="1" u="sng" dirty="0">
                <a:solidFill>
                  <a:srgbClr val="FFFC25"/>
                </a:solidFill>
                <a:latin typeface="宋体" panose="02010600030101010101" pitchFamily="2" charset="-122"/>
              </a:rPr>
              <a:t>使用</a:t>
            </a:r>
            <a:r>
              <a:rPr lang="en-US" altLang="zh-CN" sz="2000" b="1" u="sng" dirty="0">
                <a:solidFill>
                  <a:srgbClr val="FFFC25"/>
                </a:solidFill>
                <a:latin typeface="宋体" panose="02010600030101010101" pitchFamily="2" charset="-122"/>
              </a:rPr>
              <a:t>PUSH</a:t>
            </a:r>
            <a:r>
              <a:rPr lang="zh-CN" altLang="en-US" sz="2000" b="1" u="sng" dirty="0">
                <a:solidFill>
                  <a:srgbClr val="FFFC25"/>
                </a:solidFill>
                <a:latin typeface="宋体" panose="02010600030101010101" pitchFamily="2" charset="-122"/>
              </a:rPr>
              <a:t>指令将需要保护的寄存器内容压入堆栈保护</a:t>
            </a:r>
            <a:r>
              <a:rPr lang="zh-CN" altLang="en-US" sz="2000" dirty="0">
                <a:latin typeface="宋体" panose="02010600030101010101" pitchFamily="2" charset="-122"/>
              </a:rPr>
              <a:t>。</a:t>
            </a:r>
            <a:endParaRPr lang="en-US" altLang="zh-CN" sz="2000" dirty="0">
              <a:latin typeface="宋体" panose="02010600030101010101" pitchFamily="2" charset="-122"/>
            </a:endParaRPr>
          </a:p>
          <a:p>
            <a:pPr eaLnBrk="1" hangingPunct="1">
              <a:buNone/>
            </a:pPr>
            <a:endParaRPr lang="zh-CN" altLang="zh-CN" sz="2000" dirty="0">
              <a:latin typeface="宋体" panose="02010600030101010101" pitchFamily="2" charset="-122"/>
            </a:endParaRPr>
          </a:p>
          <a:p>
            <a:pPr marL="0" indent="0" eaLnBrk="1" hangingPunct="1">
              <a:buNone/>
            </a:pPr>
            <a:r>
              <a:rPr lang="en-US" altLang="zh-CN" sz="2400" b="1" dirty="0">
                <a:solidFill>
                  <a:srgbClr val="FFFF00"/>
                </a:solidFill>
                <a:latin typeface="宋体" panose="02010600030101010101" pitchFamily="2" charset="-122"/>
              </a:rPr>
              <a:t>  </a:t>
            </a:r>
            <a:r>
              <a:rPr lang="zh-CN" altLang="en-US" sz="2400" b="1" dirty="0">
                <a:latin typeface="宋体" panose="02010600030101010101" pitchFamily="2" charset="-122"/>
              </a:rPr>
              <a:t> </a:t>
            </a:r>
            <a:r>
              <a:rPr lang="zh-CN" altLang="en-US" sz="2400" b="1" dirty="0">
                <a:latin typeface="宋体" panose="02010600030101010101" pitchFamily="2" charset="-122"/>
              </a:rPr>
              <a:t>（2）执行中断服务程序</a:t>
            </a:r>
            <a:endParaRPr lang="zh-CN" altLang="en-US" sz="2400" b="1" dirty="0">
              <a:latin typeface="宋体" panose="02010600030101010101" pitchFamily="2" charset="-122"/>
            </a:endParaRPr>
          </a:p>
          <a:p>
            <a:pPr eaLnBrk="1" hangingPunct="1">
              <a:buNone/>
            </a:pPr>
            <a:r>
              <a:rPr lang="en-US" altLang="zh-CN" sz="2000" dirty="0">
                <a:latin typeface="宋体" panose="02010600030101010101" pitchFamily="2" charset="-122"/>
              </a:rPr>
              <a:t>8086/8088</a:t>
            </a:r>
            <a:r>
              <a:rPr lang="zh-CN" altLang="en-US" sz="2000" dirty="0">
                <a:latin typeface="宋体" panose="02010600030101010101" pitchFamily="2" charset="-122"/>
              </a:rPr>
              <a:t>是由中断源提供中断向量形成入口地址，即中断服务程序的入口地址，</a:t>
            </a:r>
            <a:r>
              <a:rPr lang="en-US" altLang="zh-CN" sz="2000" dirty="0">
                <a:latin typeface="宋体" panose="02010600030101010101" pitchFamily="2" charset="-122"/>
              </a:rPr>
              <a:t>CPU</a:t>
            </a:r>
            <a:r>
              <a:rPr lang="zh-CN" altLang="en-US" sz="2000" dirty="0">
                <a:latin typeface="宋体" panose="02010600030101010101" pitchFamily="2" charset="-122"/>
              </a:rPr>
              <a:t>转入执行相应的中断服务程序。</a:t>
            </a:r>
            <a:endParaRPr lang="en-US" altLang="zh-CN" sz="2000" dirty="0">
              <a:latin typeface="宋体" panose="02010600030101010101" pitchFamily="2" charset="-122"/>
            </a:endParaRPr>
          </a:p>
          <a:p>
            <a:pPr eaLnBrk="1" hangingPunct="1">
              <a:buNone/>
            </a:pPr>
            <a:endParaRPr lang="zh-CN" altLang="zh-CN" sz="2000" dirty="0">
              <a:latin typeface="宋体" panose="02010600030101010101" pitchFamily="2" charset="-122"/>
            </a:endParaRPr>
          </a:p>
          <a:p>
            <a:pPr marL="0" indent="0" eaLnBrk="1" hangingPunct="1">
              <a:buNone/>
            </a:pPr>
            <a:r>
              <a:rPr lang="en-US" altLang="zh-CN" sz="2400" b="1" dirty="0">
                <a:solidFill>
                  <a:srgbClr val="FFFF00"/>
                </a:solidFill>
                <a:latin typeface="宋体" panose="02010600030101010101" pitchFamily="2" charset="-122"/>
              </a:rPr>
              <a:t>   </a:t>
            </a:r>
            <a:r>
              <a:rPr lang="zh-CN" altLang="en-US" sz="2400" b="1" dirty="0">
                <a:latin typeface="宋体" panose="02010600030101010101" pitchFamily="2" charset="-122"/>
              </a:rPr>
              <a:t>（3） 恢复现场</a:t>
            </a:r>
            <a:r>
              <a:rPr lang="en-US" altLang="zh-CN" sz="2400" b="1" dirty="0">
                <a:latin typeface="宋体" panose="02010600030101010101" pitchFamily="2" charset="-122"/>
              </a:rPr>
              <a:t>+</a:t>
            </a:r>
            <a:r>
              <a:rPr lang="zh-CN" altLang="en-US" sz="2400" b="1" dirty="0">
                <a:latin typeface="宋体" panose="02010600030101010101" pitchFamily="2" charset="-122"/>
              </a:rPr>
              <a:t>开中断</a:t>
            </a:r>
            <a:endParaRPr lang="zh-CN" altLang="zh-CN" sz="2400" b="1" dirty="0">
              <a:solidFill>
                <a:srgbClr val="FFFF00"/>
              </a:solidFill>
              <a:latin typeface="宋体" panose="02010600030101010101" pitchFamily="2" charset="-122"/>
            </a:endParaRPr>
          </a:p>
          <a:p>
            <a:pPr eaLnBrk="1" hangingPunct="1">
              <a:buNone/>
            </a:pPr>
            <a:r>
              <a:rPr lang="zh-CN" altLang="en-US" sz="2000" dirty="0">
                <a:latin typeface="宋体" panose="02010600030101010101" pitchFamily="2" charset="-122"/>
              </a:rPr>
              <a:t>恢复现场是在执行完中断处理部分的程序后为返回到断点作准备的，是保护现场的逆过程，即以</a:t>
            </a:r>
            <a:r>
              <a:rPr lang="en-US" altLang="zh-CN" sz="2000" b="1" u="sng" dirty="0">
                <a:solidFill>
                  <a:srgbClr val="FFFC25"/>
                </a:solidFill>
                <a:latin typeface="宋体" panose="02010600030101010101" pitchFamily="2" charset="-122"/>
              </a:rPr>
              <a:t>POP</a:t>
            </a:r>
            <a:r>
              <a:rPr lang="zh-CN" altLang="en-US" sz="2000" b="1" u="sng" dirty="0">
                <a:solidFill>
                  <a:srgbClr val="FFFC25"/>
                </a:solidFill>
                <a:latin typeface="宋体" panose="02010600030101010101" pitchFamily="2" charset="-122"/>
              </a:rPr>
              <a:t>指令将保护在堆栈中的断点信息弹回到相应的寄存器中</a:t>
            </a:r>
            <a:r>
              <a:rPr lang="zh-CN" altLang="en-US" sz="2000" dirty="0">
                <a:latin typeface="宋体" panose="02010600030101010101" pitchFamily="2" charset="-122"/>
              </a:rPr>
              <a:t>。</a:t>
            </a:r>
            <a:endParaRPr lang="en-US" altLang="zh-CN" sz="2000" dirty="0">
              <a:latin typeface="宋体" panose="02010600030101010101" pitchFamily="2" charset="-122"/>
            </a:endParaRPr>
          </a:p>
          <a:p>
            <a:pPr eaLnBrk="1" hangingPunct="1">
              <a:buNone/>
            </a:pPr>
            <a:endParaRPr lang="zh-CN" altLang="zh-CN" sz="2000" dirty="0">
              <a:latin typeface="宋体" panose="02010600030101010101" pitchFamily="2" charset="-122"/>
            </a:endParaRPr>
          </a:p>
          <a:p>
            <a:pPr marL="0" indent="0" algn="l" eaLnBrk="1" hangingPunct="1">
              <a:buNone/>
            </a:pPr>
            <a:r>
              <a:rPr lang="en-US" altLang="zh-CN" sz="2800" b="1" dirty="0">
                <a:solidFill>
                  <a:srgbClr val="FFFF00"/>
                </a:solidFill>
                <a:latin typeface="宋体" panose="02010600030101010101" pitchFamily="2" charset="-122"/>
              </a:rPr>
              <a:t>4. 中断返回</a:t>
            </a:r>
            <a:endParaRPr lang="en-US" altLang="zh-CN" sz="2800" b="1" dirty="0">
              <a:solidFill>
                <a:srgbClr val="FFFF00"/>
              </a:solidFill>
              <a:latin typeface="宋体" panose="02010600030101010101" pitchFamily="2" charset="-122"/>
            </a:endParaRPr>
          </a:p>
          <a:p>
            <a:pPr eaLnBrk="1" hangingPunct="1">
              <a:buNone/>
            </a:pPr>
            <a:r>
              <a:rPr lang="zh-CN" altLang="en-US" sz="2000" b="1" u="sng" dirty="0">
                <a:solidFill>
                  <a:srgbClr val="FFFC25"/>
                </a:solidFill>
                <a:latin typeface="宋体" panose="02010600030101010101" pitchFamily="2" charset="-122"/>
              </a:rPr>
              <a:t>中断返回由中断返回指令</a:t>
            </a:r>
            <a:r>
              <a:rPr lang="en-US" altLang="zh-CN" sz="2000" b="1" u="sng" dirty="0">
                <a:solidFill>
                  <a:srgbClr val="FFFC25"/>
                </a:solidFill>
                <a:latin typeface="宋体" panose="02010600030101010101" pitchFamily="2" charset="-122"/>
              </a:rPr>
              <a:t>IRET</a:t>
            </a:r>
            <a:r>
              <a:rPr lang="zh-CN" altLang="en-US" sz="2000" b="1" u="sng" dirty="0">
                <a:solidFill>
                  <a:srgbClr val="FFFC25"/>
                </a:solidFill>
                <a:latin typeface="宋体" panose="02010600030101010101" pitchFamily="2" charset="-122"/>
              </a:rPr>
              <a:t>实现</a:t>
            </a:r>
            <a:r>
              <a:rPr lang="zh-CN" altLang="en-US" sz="2000" dirty="0">
                <a:latin typeface="宋体" panose="02010600030101010101" pitchFamily="2" charset="-122"/>
              </a:rPr>
              <a:t>，它从堆栈弹出断点处的</a:t>
            </a:r>
            <a:r>
              <a:rPr lang="en-US" altLang="zh-CN" sz="2000" dirty="0">
                <a:latin typeface="宋体" panose="02010600030101010101" pitchFamily="2" charset="-122"/>
              </a:rPr>
              <a:t>IP</a:t>
            </a:r>
            <a:r>
              <a:rPr lang="zh-CN" altLang="en-US" sz="2000" dirty="0">
                <a:latin typeface="宋体" panose="02010600030101010101" pitchFamily="2" charset="-122"/>
              </a:rPr>
              <a:t>、</a:t>
            </a:r>
            <a:r>
              <a:rPr lang="en-US" altLang="zh-CN" sz="2000" dirty="0">
                <a:latin typeface="宋体" panose="02010600030101010101" pitchFamily="2" charset="-122"/>
              </a:rPr>
              <a:t>CS</a:t>
            </a:r>
            <a:r>
              <a:rPr lang="zh-CN" altLang="en-US" sz="2000" dirty="0">
                <a:latin typeface="宋体" panose="02010600030101010101" pitchFamily="2" charset="-122"/>
              </a:rPr>
              <a:t>及</a:t>
            </a:r>
            <a:r>
              <a:rPr lang="en-US" altLang="zh-CN" sz="2000" dirty="0">
                <a:latin typeface="宋体" panose="02010600030101010101" pitchFamily="2" charset="-122"/>
              </a:rPr>
              <a:t>PSW</a:t>
            </a:r>
            <a:r>
              <a:rPr lang="zh-CN" altLang="en-US" sz="2000" dirty="0">
                <a:latin typeface="宋体" panose="02010600030101010101" pitchFamily="2" charset="-122"/>
              </a:rPr>
              <a:t>，于是使控制转移到产生中断前的下一条指令，即</a:t>
            </a:r>
            <a:r>
              <a:rPr lang="en-US" altLang="zh-CN" sz="2000" dirty="0">
                <a:latin typeface="宋体" panose="02010600030101010101" pitchFamily="2" charset="-122"/>
              </a:rPr>
              <a:t>CPU</a:t>
            </a:r>
            <a:r>
              <a:rPr lang="zh-CN" altLang="en-US" sz="2000" dirty="0">
                <a:latin typeface="宋体" panose="02010600030101010101" pitchFamily="2" charset="-122"/>
              </a:rPr>
              <a:t>又返回开始执行主程序。</a:t>
            </a:r>
            <a:endParaRPr lang="zh-CN" altLang="zh-CN" sz="2000" dirty="0">
              <a:latin typeface="宋体" panose="02010600030101010101" pitchFamily="2" charset="-122"/>
            </a:endParaRPr>
          </a:p>
          <a:p>
            <a:pPr eaLnBrk="1" hangingPunct="1"/>
            <a:endParaRPr lang="zh-CN" altLang="en-US" sz="2000" dirty="0">
              <a:latin typeface="宋体" panose="02010600030101010101" pitchFamily="2" charset="-122"/>
            </a:endParaRPr>
          </a:p>
          <a:p>
            <a:pPr eaLnBrk="1" hangingPunct="1"/>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charRg st="0" end="8"/>
                                            </p:txEl>
                                          </p:spTgt>
                                        </p:tgtEl>
                                        <p:attrNameLst>
                                          <p:attrName>style.visibility</p:attrName>
                                        </p:attrNameLst>
                                      </p:cBhvr>
                                      <p:to>
                                        <p:strVal val="visible"/>
                                      </p:to>
                                    </p:set>
                                    <p:animEffect transition="in" filter="checkerboard(across)">
                                      <p:cBhvr>
                                        <p:cTn id="7" dur="500"/>
                                        <p:tgtEl>
                                          <p:spTgt spid="3">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charRg st="1" end="1"/>
                                            </p:txEl>
                                          </p:spTgt>
                                        </p:tgtEl>
                                        <p:attrNameLst>
                                          <p:attrName>style.visibility</p:attrName>
                                        </p:attrNameLst>
                                      </p:cBhvr>
                                      <p:to>
                                        <p:strVal val="visible"/>
                                      </p:to>
                                    </p:set>
                                    <p:animEffect transition="in" filter="checkerboard(across)">
                                      <p:cBhvr>
                                        <p:cTn id="12" dur="500"/>
                                        <p:tgtEl>
                                          <p:spTgt spid="3">
                                            <p:txEl>
                                              <p:char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charRg st="8" end="115"/>
                                            </p:txEl>
                                          </p:spTgt>
                                        </p:tgtEl>
                                        <p:attrNameLst>
                                          <p:attrName>style.visibility</p:attrName>
                                        </p:attrNameLst>
                                      </p:cBhvr>
                                      <p:to>
                                        <p:strVal val="visible"/>
                                      </p:to>
                                    </p:set>
                                    <p:animEffect transition="in" filter="checkerboard(across)">
                                      <p:cBhvr>
                                        <p:cTn id="17" dur="500"/>
                                        <p:tgtEl>
                                          <p:spTgt spid="3">
                                            <p:txEl>
                                              <p:charRg st="8" end="11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charRg st="116" end="128"/>
                                            </p:txEl>
                                          </p:spTgt>
                                        </p:tgtEl>
                                        <p:attrNameLst>
                                          <p:attrName>style.visibility</p:attrName>
                                        </p:attrNameLst>
                                      </p:cBhvr>
                                      <p:to>
                                        <p:strVal val="visible"/>
                                      </p:to>
                                    </p:set>
                                    <p:animEffect transition="in" filter="checkerboard(across)">
                                      <p:cBhvr>
                                        <p:cTn id="22" dur="500"/>
                                        <p:tgtEl>
                                          <p:spTgt spid="3">
                                            <p:txEl>
                                              <p:charRg st="116" end="12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charRg st="128" end="186"/>
                                            </p:txEl>
                                          </p:spTgt>
                                        </p:tgtEl>
                                        <p:attrNameLst>
                                          <p:attrName>style.visibility</p:attrName>
                                        </p:attrNameLst>
                                      </p:cBhvr>
                                      <p:to>
                                        <p:strVal val="visible"/>
                                      </p:to>
                                    </p:set>
                                    <p:animEffect transition="in" filter="checkerboard(across)">
                                      <p:cBhvr>
                                        <p:cTn id="27" dur="500"/>
                                        <p:tgtEl>
                                          <p:spTgt spid="3">
                                            <p:txEl>
                                              <p:charRg st="128" end="18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charRg st="187" end="195"/>
                                            </p:txEl>
                                          </p:spTgt>
                                        </p:tgtEl>
                                        <p:attrNameLst>
                                          <p:attrName>style.visibility</p:attrName>
                                        </p:attrNameLst>
                                      </p:cBhvr>
                                      <p:to>
                                        <p:strVal val="visible"/>
                                      </p:to>
                                    </p:set>
                                    <p:animEffect transition="in" filter="checkerboard(across)">
                                      <p:cBhvr>
                                        <p:cTn id="32" dur="500"/>
                                        <p:tgtEl>
                                          <p:spTgt spid="3">
                                            <p:txEl>
                                              <p:charRg st="187" end="19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charRg st="195" end="266"/>
                                            </p:txEl>
                                          </p:spTgt>
                                        </p:tgtEl>
                                        <p:attrNameLst>
                                          <p:attrName>style.visibility</p:attrName>
                                        </p:attrNameLst>
                                      </p:cBhvr>
                                      <p:to>
                                        <p:strVal val="visible"/>
                                      </p:to>
                                    </p:set>
                                    <p:animEffect transition="in" filter="checkerboard(across)">
                                      <p:cBhvr>
                                        <p:cTn id="37" dur="500"/>
                                        <p:tgtEl>
                                          <p:spTgt spid="3">
                                            <p:txEl>
                                              <p:charRg st="195" end="26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3">
                                            <p:txEl>
                                              <p:charRg st="267" end="275"/>
                                            </p:txEl>
                                          </p:spTgt>
                                        </p:tgtEl>
                                        <p:attrNameLst>
                                          <p:attrName>style.visibility</p:attrName>
                                        </p:attrNameLst>
                                      </p:cBhvr>
                                      <p:to>
                                        <p:strVal val="visible"/>
                                      </p:to>
                                    </p:set>
                                    <p:animEffect transition="in" filter="checkerboard(across)">
                                      <p:cBhvr>
                                        <p:cTn id="42" dur="500"/>
                                        <p:tgtEl>
                                          <p:spTgt spid="3">
                                            <p:txEl>
                                              <p:charRg st="267" end="27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
                                            <p:txEl>
                                              <p:charRg st="275" end="349"/>
                                            </p:txEl>
                                          </p:spTgt>
                                        </p:tgtEl>
                                        <p:attrNameLst>
                                          <p:attrName>style.visibility</p:attrName>
                                        </p:attrNameLst>
                                      </p:cBhvr>
                                      <p:to>
                                        <p:strVal val="visible"/>
                                      </p:to>
                                    </p:set>
                                    <p:animEffect transition="in" filter="checkerboard(across)">
                                      <p:cBhvr>
                                        <p:cTn id="47" dur="500"/>
                                        <p:tgtEl>
                                          <p:spTgt spid="3">
                                            <p:txEl>
                                              <p:charRg st="275" end="3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noRot="1" noChangeArrowheads="1"/>
          </p:cNvSpPr>
          <p:nvPr>
            <p:ph type="title"/>
          </p:nvPr>
        </p:nvSpPr>
        <p:spPr>
          <a:xfrm>
            <a:off x="2411760" y="0"/>
            <a:ext cx="5821440" cy="11430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50" normalizeH="0" baseline="0" noProof="0" dirty="0" smtClean="0">
                <a:ln w="12700">
                  <a:noFill/>
                  <a:prstDash val="solid"/>
                </a:ln>
                <a:solidFill>
                  <a:schemeClr val="hlink"/>
                </a:solidFill>
                <a:effectLst>
                  <a:outerShdw blurRad="38100" dist="20320" dir="2700000" algn="tl" rotWithShape="0">
                    <a:srgbClr val="000000">
                      <a:alpha val="70000"/>
                    </a:srgbClr>
                  </a:outerShdw>
                </a:effectLst>
                <a:uLnTx/>
                <a:uFillTx/>
                <a:latin typeface="+mj-lt"/>
                <a:ea typeface="+mj-ea"/>
                <a:cs typeface="+mj-cs"/>
              </a:rPr>
              <a:t>7.3  </a:t>
            </a:r>
            <a:r>
              <a:rPr kumimoji="0" lang="zh-CN" altLang="en-US" sz="4400" b="1" i="0" u="none" strike="noStrike" kern="1200" cap="none" spc="50" normalizeH="0" baseline="0" noProof="0" dirty="0" smtClean="0">
                <a:ln w="12700">
                  <a:noFill/>
                  <a:prstDash val="solid"/>
                </a:ln>
                <a:solidFill>
                  <a:schemeClr val="hlink"/>
                </a:solidFill>
                <a:effectLst>
                  <a:outerShdw blurRad="38100" dist="20320" dir="2700000" algn="tl" rotWithShape="0">
                    <a:srgbClr val="000000">
                      <a:alpha val="70000"/>
                    </a:srgbClr>
                  </a:outerShdw>
                </a:effectLst>
                <a:uLnTx/>
                <a:uFillTx/>
                <a:latin typeface="+mj-lt"/>
                <a:ea typeface="+mj-ea"/>
                <a:cs typeface="+mj-cs"/>
              </a:rPr>
              <a:t>中</a:t>
            </a:r>
            <a:r>
              <a:rPr kumimoji="0" lang="zh-CN" altLang="en-US" sz="4400" b="1" i="0" u="none" strike="noStrike" kern="1200" cap="none" spc="50" normalizeH="0" baseline="0" noProof="0" dirty="0">
                <a:ln w="12700">
                  <a:noFill/>
                  <a:prstDash val="solid"/>
                </a:ln>
                <a:solidFill>
                  <a:schemeClr val="hlink"/>
                </a:solidFill>
                <a:effectLst>
                  <a:outerShdw blurRad="38100" dist="20320" dir="2700000" algn="tl" rotWithShape="0">
                    <a:srgbClr val="000000">
                      <a:alpha val="70000"/>
                    </a:srgbClr>
                  </a:outerShdw>
                </a:effectLst>
                <a:uLnTx/>
                <a:uFillTx/>
                <a:latin typeface="+mj-lt"/>
                <a:ea typeface="+mj-ea"/>
                <a:cs typeface="+mj-cs"/>
              </a:rPr>
              <a:t>断向量表</a:t>
            </a:r>
            <a:endParaRPr kumimoji="0" lang="zh-CN" altLang="en-US" sz="4400" b="1" i="0" u="none" strike="noStrike" kern="1200" cap="none" spc="50" normalizeH="0" baseline="0" noProof="0" dirty="0">
              <a:ln w="12700">
                <a:noFill/>
                <a:prstDash val="solid"/>
              </a:ln>
              <a:solidFill>
                <a:schemeClr val="hlink"/>
              </a:solidFill>
              <a:effectLst>
                <a:outerShdw blurRad="38100" dist="20320" dir="2700000" algn="tl" rotWithShape="0">
                  <a:srgbClr val="000000">
                    <a:alpha val="70000"/>
                  </a:srgbClr>
                </a:outerShdw>
              </a:effectLst>
              <a:uLnTx/>
              <a:uFillTx/>
              <a:latin typeface="+mj-lt"/>
              <a:ea typeface="+mj-ea"/>
              <a:cs typeface="+mj-cs"/>
            </a:endParaRPr>
          </a:p>
        </p:txBody>
      </p:sp>
      <p:sp>
        <p:nvSpPr>
          <p:cNvPr id="22531" name="Rectangle 3"/>
          <p:cNvSpPr>
            <a:spLocks noGrp="1" noRot="1" noChangeArrowheads="1"/>
          </p:cNvSpPr>
          <p:nvPr>
            <p:ph idx="1"/>
          </p:nvPr>
        </p:nvSpPr>
        <p:spPr>
          <a:xfrm>
            <a:off x="250825" y="1052513"/>
            <a:ext cx="8893175" cy="5256213"/>
          </a:xfrm>
        </p:spPr>
        <p:txBody>
          <a:bodyPr vert="horz" wrap="square" lIns="91440" tIns="45720" rIns="91440" bIns="45720" numCol="1" rtlCol="0" anchor="t" anchorCtr="0" compatLnSpc="1">
            <a:normAutofit fontScale="77500" lnSpcReduction="20000"/>
          </a:bodyPr>
          <a:lstStyle/>
          <a:p>
            <a:pPr marL="0" marR="0" lvl="0" indent="0" algn="ctr"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3200" b="1" i="0" u="none" strike="noStrike" kern="1200" cap="none" spc="0" normalizeH="0" baseline="0" noProof="0" dirty="0" smtClean="0">
                <a:ln>
                  <a:noFill/>
                </a:ln>
                <a:solidFill>
                  <a:srgbClr val="66FFFF"/>
                </a:solidFill>
                <a:effectLst/>
                <a:uLnTx/>
                <a:uFillTx/>
                <a:latin typeface="+mn-lt"/>
                <a:ea typeface="+mn-ea"/>
                <a:cs typeface="+mn-cs"/>
              </a:rPr>
              <a:t>7.3.1     </a:t>
            </a:r>
            <a:r>
              <a:rPr kumimoji="0" lang="zh-CN" altLang="en-US" sz="3200" b="1" i="0" u="none" strike="noStrike" kern="1200" cap="none" spc="0" normalizeH="0" baseline="0" noProof="0" dirty="0" smtClean="0">
                <a:ln>
                  <a:noFill/>
                </a:ln>
                <a:solidFill>
                  <a:srgbClr val="66FFFF"/>
                </a:solidFill>
                <a:effectLst/>
                <a:uLnTx/>
                <a:uFillTx/>
                <a:latin typeface="+mn-lt"/>
                <a:ea typeface="+mn-ea"/>
                <a:cs typeface="+mn-cs"/>
              </a:rPr>
              <a:t>中断向量和中断向量表</a:t>
            </a:r>
            <a:endParaRPr kumimoji="0" lang="en-US" altLang="zh-CN" sz="3200" b="1" i="0" u="none" strike="noStrike" kern="1200" cap="none" spc="0" normalizeH="0" baseline="0" noProof="0" dirty="0" smtClean="0">
              <a:ln>
                <a:noFill/>
              </a:ln>
              <a:solidFill>
                <a:srgbClr val="66FFFF"/>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中断类型码：</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中断源的</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ID</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0~255</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中断向量</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：中断服务程序的入口地址。</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中断向量表：</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存放中断服务程序入口地址的表格</a:t>
            </a:r>
            <a:endParaRPr kumimoji="0" lang="zh-CN" altLang="en-US"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它存放在内存的</a:t>
            </a:r>
            <a:r>
              <a:rPr kumimoji="0" lang="en-US" altLang="zh-CN" sz="3200" b="1" i="0" u="sng" strike="noStrike" kern="1200" cap="none" spc="0" normalizeH="0" baseline="0" noProof="0" dirty="0" smtClean="0">
                <a:ln>
                  <a:noFill/>
                </a:ln>
                <a:solidFill>
                  <a:srgbClr val="FFFF00"/>
                </a:solidFill>
                <a:effectLst/>
                <a:uLnTx/>
                <a:uFillTx/>
                <a:latin typeface="+mn-lt"/>
                <a:ea typeface="+mn-ea"/>
                <a:cs typeface="+mn-cs"/>
              </a:rPr>
              <a:t>0000H</a:t>
            </a: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a:t>
            </a:r>
            <a:r>
              <a:rPr kumimoji="0" lang="en-US" altLang="zh-CN" sz="3200" b="1" i="0" u="sng" strike="noStrike" kern="1200" cap="none" spc="0" normalizeH="0" baseline="0" noProof="0" dirty="0" smtClean="0">
                <a:ln>
                  <a:noFill/>
                </a:ln>
                <a:solidFill>
                  <a:srgbClr val="FFFF00"/>
                </a:solidFill>
                <a:effectLst/>
                <a:uLnTx/>
                <a:uFillTx/>
                <a:latin typeface="+mn-lt"/>
                <a:ea typeface="+mn-ea"/>
                <a:cs typeface="+mn-cs"/>
              </a:rPr>
              <a:t>0000H</a:t>
            </a:r>
            <a:r>
              <a:rPr kumimoji="0" lang="zh-CN" altLang="en-US" sz="3200" b="1" i="0" u="sng" strike="noStrike" kern="1200" cap="none" spc="0" normalizeH="0" baseline="0" noProof="0" dirty="0" smtClean="0">
                <a:ln>
                  <a:noFill/>
                </a:ln>
                <a:solidFill>
                  <a:srgbClr val="00FF00"/>
                </a:solidFill>
                <a:effectLst/>
                <a:uLnTx/>
                <a:uFillTx/>
                <a:latin typeface="+mn-lt"/>
                <a:ea typeface="+mn-ea"/>
                <a:cs typeface="+mn-cs"/>
              </a:rPr>
              <a:t>（</a:t>
            </a:r>
            <a:r>
              <a:rPr kumimoji="0" lang="en-US" altLang="zh-CN" sz="3200" b="1" i="0" u="sng" strike="noStrike" kern="1200" cap="none" spc="0" normalizeH="0" baseline="0" noProof="0" dirty="0" smtClean="0">
                <a:ln>
                  <a:noFill/>
                </a:ln>
                <a:solidFill>
                  <a:srgbClr val="00FF00"/>
                </a:solidFill>
                <a:effectLst/>
                <a:uLnTx/>
                <a:uFillTx/>
                <a:latin typeface="+mn-lt"/>
                <a:ea typeface="+mn-ea"/>
                <a:cs typeface="+mn-cs"/>
              </a:rPr>
              <a:t>00000H</a:t>
            </a:r>
            <a:r>
              <a:rPr kumimoji="0" lang="zh-CN" altLang="en-US" sz="3200" b="1" i="0" u="sng" strike="noStrike" kern="1200" cap="none" spc="0" normalizeH="0" baseline="0" noProof="0" dirty="0" smtClean="0">
                <a:ln>
                  <a:noFill/>
                </a:ln>
                <a:solidFill>
                  <a:srgbClr val="00FF00"/>
                </a:solidFill>
                <a:effectLst/>
                <a:uLnTx/>
                <a:uFillTx/>
                <a:latin typeface="+mn-lt"/>
                <a:ea typeface="+mn-ea"/>
                <a:cs typeface="+mn-cs"/>
              </a:rPr>
              <a:t>）</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处</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共</a:t>
            </a:r>
            <a:r>
              <a:rPr kumimoji="0" lang="en-US" altLang="zh-CN" sz="3200" b="1" i="0" u="sng" strike="noStrike" kern="1200" cap="none" spc="0" normalizeH="0" baseline="0" noProof="0" dirty="0" smtClean="0">
                <a:ln>
                  <a:noFill/>
                </a:ln>
                <a:solidFill>
                  <a:srgbClr val="FFFF00"/>
                </a:solidFill>
                <a:effectLst/>
                <a:uLnTx/>
                <a:uFillTx/>
                <a:latin typeface="+mn-lt"/>
                <a:ea typeface="+mn-ea"/>
                <a:cs typeface="+mn-cs"/>
              </a:rPr>
              <a:t>1024</a:t>
            </a:r>
            <a:r>
              <a:rPr kumimoji="0" lang="zh-CN" altLang="en-US" sz="3200" b="1" i="0" u="sng" strike="noStrike" kern="1200" cap="none" spc="0" normalizeH="0" baseline="0" noProof="0" dirty="0" smtClean="0">
                <a:ln>
                  <a:noFill/>
                </a:ln>
                <a:solidFill>
                  <a:srgbClr val="FFFF00"/>
                </a:solidFill>
                <a:effectLst/>
                <a:uLnTx/>
                <a:uFillTx/>
                <a:latin typeface="+mn-lt"/>
                <a:ea typeface="+mn-ea"/>
                <a:cs typeface="+mn-cs"/>
              </a:rPr>
              <a:t>字节</a:t>
            </a:r>
            <a:endParaRPr kumimoji="0" lang="zh-CN" altLang="en-US" sz="3200" b="1" i="0" u="sng" strike="noStrike" kern="1200" cap="none" spc="0" normalizeH="0" baseline="0" noProof="0" dirty="0" smtClean="0">
              <a:ln>
                <a:noFill/>
              </a:ln>
              <a:solidFill>
                <a:srgbClr val="FFFF00"/>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每</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4</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个字节存放一个中断服务程序的入口地址，</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共存放</a:t>
            </a:r>
            <a:r>
              <a:rPr kumimoji="0" lang="en-US" altLang="zh-CN" sz="3200" b="0" i="0" u="sng" strike="noStrike" kern="1200" cap="none" spc="0" normalizeH="0" baseline="0" noProof="0" dirty="0" smtClean="0">
                <a:ln>
                  <a:noFill/>
                </a:ln>
                <a:solidFill>
                  <a:srgbClr val="FFFF00"/>
                </a:solidFill>
                <a:effectLst/>
                <a:uLnTx/>
                <a:uFillTx/>
                <a:latin typeface="+mn-lt"/>
                <a:ea typeface="+mn-ea"/>
                <a:cs typeface="+mn-cs"/>
              </a:rPr>
              <a:t>256</a:t>
            </a:r>
            <a:r>
              <a:rPr kumimoji="0" lang="zh-CN" altLang="en-US" sz="3200" b="0" i="0" u="sng" strike="noStrike" kern="1200" cap="none" spc="0" normalizeH="0" baseline="0" noProof="0" dirty="0" smtClean="0">
                <a:ln>
                  <a:noFill/>
                </a:ln>
                <a:solidFill>
                  <a:srgbClr val="FFFF00"/>
                </a:solidFill>
                <a:effectLst/>
                <a:uLnTx/>
                <a:uFillTx/>
                <a:latin typeface="+mn-lt"/>
                <a:ea typeface="+mn-ea"/>
                <a:cs typeface="+mn-cs"/>
              </a:rPr>
              <a:t>个</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中断服务程序的入口地址；</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pitchFamily="18" charset="2"/>
              <a:buNone/>
              <a:defRPr/>
            </a:pP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高字地址存放入口地址的段基址</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低字地址存放入口地址的段内偏移地址。</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
                <a:schemeClr val="tx2"/>
              </a:buClr>
              <a:buSzPct val="60000"/>
              <a:buFont typeface="Wingdings 2" panose="05020102010507070707"/>
              <a:buChar char=""/>
              <a:defRPr/>
            </a:pP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4" name="Rectangle 4"/>
          <p:cNvSpPr/>
          <p:nvPr/>
        </p:nvSpPr>
        <p:spPr>
          <a:xfrm>
            <a:off x="179388" y="1628775"/>
            <a:ext cx="8847137" cy="461963"/>
          </a:xfrm>
          <a:prstGeom prst="rect">
            <a:avLst/>
          </a:prstGeom>
          <a:noFill/>
          <a:ln w="9525">
            <a:noFill/>
          </a:ln>
        </p:spPr>
        <p:txBody>
          <a:bodyPr wrap="none">
            <a:spAutoFit/>
          </a:bodyPr>
          <a:p>
            <a:r>
              <a:rPr lang="zh-CN" altLang="en-US" sz="2400" b="1" u="sng" dirty="0">
                <a:solidFill>
                  <a:srgbClr val="FF92B4"/>
                </a:solidFill>
                <a:latin typeface="Arial" panose="020B0604020202020204" pitchFamily="34" charset="0"/>
              </a:rPr>
              <a:t>要求：中断类型码、中断向量、中断向量表之间的关系及其计算</a:t>
            </a:r>
            <a:endParaRPr lang="zh-CN" altLang="en-US" sz="2400" b="1" u="sng" dirty="0">
              <a:solidFill>
                <a:srgbClr val="FF92B4"/>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1">
                                            <p:txEl>
                                              <p:charRg st="0" end="21"/>
                                            </p:txEl>
                                          </p:spTgt>
                                        </p:tgtEl>
                                        <p:attrNameLst>
                                          <p:attrName>style.visibility</p:attrName>
                                        </p:attrNameLst>
                                      </p:cBhvr>
                                      <p:to>
                                        <p:strVal val="visible"/>
                                      </p:to>
                                    </p:set>
                                    <p:anim calcmode="lin" valueType="num">
                                      <p:cBhvr additive="base">
                                        <p:cTn id="7" dur="500" fill="hold"/>
                                        <p:tgtEl>
                                          <p:spTgt spid="22531">
                                            <p:txEl>
                                              <p:charRg st="0" end="2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charRg st="0" end="2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1">
                                            <p:txEl>
                                              <p:charRg st="23" end="43"/>
                                            </p:txEl>
                                          </p:spTgt>
                                        </p:tgtEl>
                                        <p:attrNameLst>
                                          <p:attrName>style.visibility</p:attrName>
                                        </p:attrNameLst>
                                      </p:cBhvr>
                                      <p:to>
                                        <p:strVal val="visible"/>
                                      </p:to>
                                    </p:set>
                                    <p:anim calcmode="lin" valueType="num">
                                      <p:cBhvr additive="base">
                                        <p:cTn id="13" dur="500" fill="hold"/>
                                        <p:tgtEl>
                                          <p:spTgt spid="22531">
                                            <p:txEl>
                                              <p:charRg st="23" end="4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charRg st="23" end="4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1">
                                            <p:txEl>
                                              <p:charRg st="43" end="61"/>
                                            </p:txEl>
                                          </p:spTgt>
                                        </p:tgtEl>
                                        <p:attrNameLst>
                                          <p:attrName>style.visibility</p:attrName>
                                        </p:attrNameLst>
                                      </p:cBhvr>
                                      <p:to>
                                        <p:strVal val="visible"/>
                                      </p:to>
                                    </p:set>
                                    <p:anim calcmode="lin" valueType="num">
                                      <p:cBhvr additive="base">
                                        <p:cTn id="19" dur="500" fill="hold"/>
                                        <p:tgtEl>
                                          <p:spTgt spid="22531">
                                            <p:txEl>
                                              <p:charRg st="43" end="6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charRg st="43" end="6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1">
                                            <p:txEl>
                                              <p:charRg st="61" end="83"/>
                                            </p:txEl>
                                          </p:spTgt>
                                        </p:tgtEl>
                                        <p:attrNameLst>
                                          <p:attrName>style.visibility</p:attrName>
                                        </p:attrNameLst>
                                      </p:cBhvr>
                                      <p:to>
                                        <p:strVal val="visible"/>
                                      </p:to>
                                    </p:set>
                                    <p:anim calcmode="lin" valueType="num">
                                      <p:cBhvr additive="base">
                                        <p:cTn id="25" dur="500" fill="hold"/>
                                        <p:tgtEl>
                                          <p:spTgt spid="22531">
                                            <p:txEl>
                                              <p:charRg st="61" end="8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1">
                                            <p:txEl>
                                              <p:charRg st="61" end="8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1">
                                            <p:txEl>
                                              <p:charRg st="83" end="122"/>
                                            </p:txEl>
                                          </p:spTgt>
                                        </p:tgtEl>
                                        <p:attrNameLst>
                                          <p:attrName>style.visibility</p:attrName>
                                        </p:attrNameLst>
                                      </p:cBhvr>
                                      <p:to>
                                        <p:strVal val="visible"/>
                                      </p:to>
                                    </p:set>
                                    <p:anim calcmode="lin" valueType="num">
                                      <p:cBhvr additive="base">
                                        <p:cTn id="31" dur="500" fill="hold"/>
                                        <p:tgtEl>
                                          <p:spTgt spid="22531">
                                            <p:txEl>
                                              <p:charRg st="83" end="12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1">
                                            <p:txEl>
                                              <p:charRg st="83" end="12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1">
                                            <p:txEl>
                                              <p:charRg st="122" end="150"/>
                                            </p:txEl>
                                          </p:spTgt>
                                        </p:tgtEl>
                                        <p:attrNameLst>
                                          <p:attrName>style.visibility</p:attrName>
                                        </p:attrNameLst>
                                      </p:cBhvr>
                                      <p:to>
                                        <p:strVal val="visible"/>
                                      </p:to>
                                    </p:set>
                                    <p:anim calcmode="lin" valueType="num">
                                      <p:cBhvr additive="base">
                                        <p:cTn id="37" dur="500" fill="hold"/>
                                        <p:tgtEl>
                                          <p:spTgt spid="22531">
                                            <p:txEl>
                                              <p:charRg st="122" end="15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1">
                                            <p:txEl>
                                              <p:charRg st="122" end="15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531">
                                            <p:txEl>
                                              <p:charRg st="150" end="176"/>
                                            </p:txEl>
                                          </p:spTgt>
                                        </p:tgtEl>
                                        <p:attrNameLst>
                                          <p:attrName>style.visibility</p:attrName>
                                        </p:attrNameLst>
                                      </p:cBhvr>
                                      <p:to>
                                        <p:strVal val="visible"/>
                                      </p:to>
                                    </p:set>
                                    <p:anim calcmode="lin" valueType="num">
                                      <p:cBhvr additive="base">
                                        <p:cTn id="43" dur="500" fill="hold"/>
                                        <p:tgtEl>
                                          <p:spTgt spid="22531">
                                            <p:txEl>
                                              <p:charRg st="150" end="17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531">
                                            <p:txEl>
                                              <p:charRg st="150" end="17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531">
                                            <p:txEl>
                                              <p:charRg st="177" end="196"/>
                                            </p:txEl>
                                          </p:spTgt>
                                        </p:tgtEl>
                                        <p:attrNameLst>
                                          <p:attrName>style.visibility</p:attrName>
                                        </p:attrNameLst>
                                      </p:cBhvr>
                                      <p:to>
                                        <p:strVal val="visible"/>
                                      </p:to>
                                    </p:set>
                                    <p:anim calcmode="lin" valueType="num">
                                      <p:cBhvr additive="base">
                                        <p:cTn id="49" dur="500" fill="hold"/>
                                        <p:tgtEl>
                                          <p:spTgt spid="22531">
                                            <p:txEl>
                                              <p:charRg st="177" end="19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531">
                                            <p:txEl>
                                              <p:charRg st="177" end="19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531">
                                            <p:txEl>
                                              <p:charRg st="196" end="219"/>
                                            </p:txEl>
                                          </p:spTgt>
                                        </p:tgtEl>
                                        <p:attrNameLst>
                                          <p:attrName>style.visibility</p:attrName>
                                        </p:attrNameLst>
                                      </p:cBhvr>
                                      <p:to>
                                        <p:strVal val="visible"/>
                                      </p:to>
                                    </p:set>
                                    <p:anim calcmode="lin" valueType="num">
                                      <p:cBhvr additive="base">
                                        <p:cTn id="55" dur="500" fill="hold"/>
                                        <p:tgtEl>
                                          <p:spTgt spid="22531">
                                            <p:txEl>
                                              <p:charRg st="196" end="21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2531">
                                            <p:txEl>
                                              <p:charRg st="196" end="2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94914" name="Object 2"/>
          <p:cNvGraphicFramePr>
            <a:graphicFrameLocks noChangeAspect="1"/>
          </p:cNvGraphicFramePr>
          <p:nvPr/>
        </p:nvGraphicFramePr>
        <p:xfrm>
          <a:off x="4067175" y="476250"/>
          <a:ext cx="4343400" cy="5545138"/>
        </p:xfrm>
        <a:graphic>
          <a:graphicData uri="http://schemas.openxmlformats.org/presentationml/2006/ole">
            <mc:AlternateContent xmlns:mc="http://schemas.openxmlformats.org/markup-compatibility/2006">
              <mc:Choice xmlns:v="urn:schemas-microsoft-com:vml" Requires="v">
                <p:oleObj spid="_x0000_s3077" name="" r:id="rId1" imgW="8382000" imgH="14401800" progId="Photoshop.Image.7">
                  <p:embed/>
                </p:oleObj>
              </mc:Choice>
              <mc:Fallback>
                <p:oleObj name="" r:id="rId1" imgW="8382000" imgH="14401800" progId="Photoshop.Image.7">
                  <p:embed/>
                  <p:pic>
                    <p:nvPicPr>
                      <p:cNvPr id="0" name="图片 3076"/>
                      <p:cNvPicPr/>
                      <p:nvPr/>
                    </p:nvPicPr>
                    <p:blipFill>
                      <a:blip r:embed="rId2"/>
                      <a:srcRect b="4927"/>
                      <a:stretch>
                        <a:fillRect/>
                      </a:stretch>
                    </p:blipFill>
                    <p:spPr>
                      <a:xfrm>
                        <a:off x="4067175" y="476250"/>
                        <a:ext cx="4343400" cy="5545138"/>
                      </a:xfrm>
                      <a:prstGeom prst="rect">
                        <a:avLst/>
                      </a:prstGeom>
                      <a:noFill/>
                      <a:ln w="38100">
                        <a:noFill/>
                        <a:miter/>
                      </a:ln>
                    </p:spPr>
                  </p:pic>
                </p:oleObj>
              </mc:Fallback>
            </mc:AlternateContent>
          </a:graphicData>
        </a:graphic>
      </p:graphicFrame>
      <p:sp>
        <p:nvSpPr>
          <p:cNvPr id="294915" name="Text Box 3"/>
          <p:cNvSpPr txBox="1"/>
          <p:nvPr/>
        </p:nvSpPr>
        <p:spPr>
          <a:xfrm>
            <a:off x="468313" y="1125538"/>
            <a:ext cx="3671887" cy="1328737"/>
          </a:xfrm>
          <a:prstGeom prst="rect">
            <a:avLst/>
          </a:prstGeom>
          <a:noFill/>
          <a:ln w="9525">
            <a:noFill/>
          </a:ln>
        </p:spPr>
        <p:txBody>
          <a:bodyPr>
            <a:spAutoFit/>
          </a:bodyPr>
          <a:p>
            <a:pPr>
              <a:spcBef>
                <a:spcPct val="50000"/>
              </a:spcBef>
            </a:pPr>
            <a:r>
              <a:rPr lang="zh-CN" altLang="en-US" b="1" dirty="0">
                <a:solidFill>
                  <a:srgbClr val="FF0000"/>
                </a:solidFill>
                <a:latin typeface="Arial" panose="020B0604020202020204" pitchFamily="34" charset="0"/>
              </a:rPr>
              <a:t>例：</a:t>
            </a:r>
            <a:r>
              <a:rPr lang="zh-CN" altLang="en-US" b="1" dirty="0">
                <a:latin typeface="Arial" panose="020B0604020202020204" pitchFamily="34" charset="0"/>
              </a:rPr>
              <a:t>中断类型号</a:t>
            </a:r>
            <a:r>
              <a:rPr lang="en-US" altLang="zh-CN" b="1" dirty="0">
                <a:latin typeface="Arial" panose="020B0604020202020204" pitchFamily="34" charset="0"/>
              </a:rPr>
              <a:t>n</a:t>
            </a:r>
            <a:r>
              <a:rPr lang="zh-CN" altLang="en-US" b="1" dirty="0">
                <a:latin typeface="Arial" panose="020B0604020202020204" pitchFamily="34" charset="0"/>
              </a:rPr>
              <a:t>＝</a:t>
            </a:r>
            <a:r>
              <a:rPr lang="en-US" altLang="zh-CN" b="1" dirty="0">
                <a:latin typeface="Arial" panose="020B0604020202020204" pitchFamily="34" charset="0"/>
              </a:rPr>
              <a:t>2</a:t>
            </a:r>
            <a:r>
              <a:rPr lang="zh-CN" altLang="en-US" b="1" dirty="0">
                <a:latin typeface="Arial" panose="020B0604020202020204" pitchFamily="34" charset="0"/>
              </a:rPr>
              <a:t>时，</a:t>
            </a:r>
            <a:endParaRPr lang="zh-CN" altLang="en-US" b="1" dirty="0">
              <a:latin typeface="Arial" panose="020B0604020202020204" pitchFamily="34" charset="0"/>
            </a:endParaRPr>
          </a:p>
          <a:p>
            <a:pPr>
              <a:spcBef>
                <a:spcPct val="50000"/>
              </a:spcBef>
            </a:pPr>
            <a:r>
              <a:rPr lang="zh-CN" altLang="en-US" b="1" dirty="0">
                <a:latin typeface="Arial" panose="020B0604020202020204" pitchFamily="34" charset="0"/>
              </a:rPr>
              <a:t>其对应的中断服务程序</a:t>
            </a:r>
            <a:r>
              <a:rPr lang="en-US" altLang="zh-CN" sz="1600" b="1" dirty="0">
                <a:latin typeface="Arial" panose="020B0604020202020204" pitchFamily="34" charset="0"/>
              </a:rPr>
              <a:t>INTI_SUB</a:t>
            </a:r>
            <a:r>
              <a:rPr lang="zh-CN" altLang="en-US" b="1" dirty="0">
                <a:latin typeface="Arial" panose="020B0604020202020204" pitchFamily="34" charset="0"/>
              </a:rPr>
              <a:t>的入口地址存放在哪里？其入口地址为多少？</a:t>
            </a:r>
            <a:endParaRPr lang="zh-CN" altLang="en-US" b="1" dirty="0">
              <a:latin typeface="Arial" panose="020B0604020202020204" pitchFamily="34" charset="0"/>
            </a:endParaRPr>
          </a:p>
        </p:txBody>
      </p:sp>
      <p:sp>
        <p:nvSpPr>
          <p:cNvPr id="294916" name="Text Box 4"/>
          <p:cNvSpPr txBox="1">
            <a:spLocks noChangeArrowheads="1"/>
          </p:cNvSpPr>
          <p:nvPr/>
        </p:nvSpPr>
        <p:spPr bwMode="auto">
          <a:xfrm>
            <a:off x="4643438" y="4221163"/>
            <a:ext cx="649287" cy="445956"/>
          </a:xfrm>
          <a:prstGeom prst="rect">
            <a:avLst/>
          </a:prstGeom>
          <a:solidFill>
            <a:srgbClr val="FF0000"/>
          </a:solidFill>
          <a:ln w="9525">
            <a:noFill/>
            <a:miter lim="800000"/>
          </a:ln>
          <a:effectLst>
            <a:glow rad="228600">
              <a:schemeClr val="accent5">
                <a:satMod val="175000"/>
                <a:alpha val="40000"/>
              </a:schemeClr>
            </a:glow>
            <a:outerShdw blurRad="50800" dist="38100" dir="2700000" algn="tl" rotWithShape="0">
              <a:prstClr val="black">
                <a:alpha val="40000"/>
              </a:prstClr>
            </a:outerShdw>
          </a:effectLst>
        </p:spPr>
        <p:txBody>
          <a:bodyPr>
            <a:spAutoFit/>
          </a:bodyPr>
          <a:lstStyle/>
          <a:p>
            <a:pPr marR="0" defTabSz="914400">
              <a:lnSpc>
                <a:spcPct val="70000"/>
              </a:lnSpc>
              <a:spcBef>
                <a:spcPct val="50000"/>
              </a:spcBef>
              <a:buClrTx/>
              <a:buSzTx/>
              <a:buFontTx/>
              <a:buNone/>
              <a:defRPr/>
            </a:pPr>
            <a:r>
              <a:rPr kumimoji="0" lang="en-US" altLang="zh-CN" sz="1200"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宋体" panose="02010600030101010101" pitchFamily="2" charset="-122"/>
                <a:cs typeface="+mn-cs"/>
              </a:rPr>
              <a:t>2000h</a:t>
            </a:r>
            <a:endParaRPr kumimoji="0" lang="en-US" altLang="zh-CN" sz="1200"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宋体" panose="02010600030101010101" pitchFamily="2" charset="-122"/>
              <a:cs typeface="+mn-cs"/>
            </a:endParaRPr>
          </a:p>
          <a:p>
            <a:pPr marR="0" defTabSz="914400">
              <a:lnSpc>
                <a:spcPct val="70000"/>
              </a:lnSpc>
              <a:spcBef>
                <a:spcPct val="50000"/>
              </a:spcBef>
              <a:buClrTx/>
              <a:buSzTx/>
              <a:buFontTx/>
              <a:buNone/>
              <a:defRPr/>
            </a:pPr>
            <a:r>
              <a:rPr kumimoji="0" lang="en-US" altLang="zh-CN" sz="1200"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宋体" panose="02010600030101010101" pitchFamily="2" charset="-122"/>
                <a:cs typeface="+mn-cs"/>
              </a:rPr>
              <a:t>1600h</a:t>
            </a:r>
            <a:endParaRPr kumimoji="0" lang="en-US" altLang="zh-CN" sz="1200"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宋体" panose="02010600030101010101" pitchFamily="2" charset="-122"/>
              <a:cs typeface="+mn-cs"/>
            </a:endParaRPr>
          </a:p>
        </p:txBody>
      </p:sp>
      <p:sp>
        <p:nvSpPr>
          <p:cNvPr id="294917" name="Rectangle 5"/>
          <p:cNvSpPr/>
          <p:nvPr/>
        </p:nvSpPr>
        <p:spPr>
          <a:xfrm>
            <a:off x="395288" y="2924175"/>
            <a:ext cx="3598862" cy="433388"/>
          </a:xfrm>
          <a:prstGeom prst="rect">
            <a:avLst/>
          </a:prstGeom>
          <a:noFill/>
          <a:ln w="9525">
            <a:noFill/>
          </a:ln>
        </p:spPr>
        <p:txBody>
          <a:bodyPr>
            <a:spAutoFit/>
          </a:bodyPr>
          <a:p>
            <a:pPr>
              <a:lnSpc>
                <a:spcPct val="140000"/>
              </a:lnSpc>
            </a:pPr>
            <a:r>
              <a:rPr lang="zh-CN" altLang="en-US" b="1" dirty="0">
                <a:solidFill>
                  <a:schemeClr val="hlink"/>
                </a:solidFill>
                <a:latin typeface="Arial" panose="020B0604020202020204" pitchFamily="34" charset="0"/>
              </a:rPr>
              <a:t>解：因为：</a:t>
            </a:r>
            <a:r>
              <a:rPr lang="en-US" altLang="zh-CN" b="1" dirty="0">
                <a:solidFill>
                  <a:schemeClr val="hlink"/>
                </a:solidFill>
                <a:latin typeface="Arial" panose="020B0604020202020204" pitchFamily="34" charset="0"/>
              </a:rPr>
              <a:t>n*4</a:t>
            </a:r>
            <a:r>
              <a:rPr lang="zh-CN" altLang="en-US" b="1" dirty="0">
                <a:solidFill>
                  <a:schemeClr val="hlink"/>
                </a:solidFill>
                <a:latin typeface="Arial" panose="020B0604020202020204" pitchFamily="34" charset="0"/>
              </a:rPr>
              <a:t>＝</a:t>
            </a:r>
            <a:r>
              <a:rPr lang="en-US" altLang="zh-CN" b="1" dirty="0">
                <a:solidFill>
                  <a:schemeClr val="hlink"/>
                </a:solidFill>
                <a:latin typeface="Arial" panose="020B0604020202020204" pitchFamily="34" charset="0"/>
              </a:rPr>
              <a:t>2*4=8</a:t>
            </a:r>
            <a:endParaRPr lang="en-US" altLang="zh-CN" b="1" dirty="0">
              <a:solidFill>
                <a:schemeClr val="hlink"/>
              </a:solidFill>
              <a:latin typeface="Arial" panose="020B0604020202020204" pitchFamily="34" charset="0"/>
            </a:endParaRPr>
          </a:p>
        </p:txBody>
      </p:sp>
      <p:sp>
        <p:nvSpPr>
          <p:cNvPr id="6" name="矩形 5"/>
          <p:cNvSpPr/>
          <p:nvPr/>
        </p:nvSpPr>
        <p:spPr>
          <a:xfrm>
            <a:off x="323850" y="3644900"/>
            <a:ext cx="4572000" cy="1643063"/>
          </a:xfrm>
          <a:prstGeom prst="rect">
            <a:avLst/>
          </a:prstGeom>
          <a:noFill/>
          <a:ln w="9525">
            <a:noFill/>
          </a:ln>
        </p:spPr>
        <p:txBody>
          <a:bodyPr>
            <a:spAutoFit/>
          </a:bodyPr>
          <a:p>
            <a:pPr>
              <a:lnSpc>
                <a:spcPct val="140000"/>
              </a:lnSpc>
            </a:pPr>
            <a:r>
              <a:rPr lang="en-US" altLang="zh-CN" b="1" dirty="0">
                <a:solidFill>
                  <a:schemeClr val="hlink"/>
                </a:solidFill>
                <a:latin typeface="Arial" panose="020B0604020202020204" pitchFamily="34" charset="0"/>
              </a:rPr>
              <a:t> </a:t>
            </a:r>
            <a:r>
              <a:rPr lang="zh-CN" altLang="en-US" b="1" dirty="0">
                <a:solidFill>
                  <a:schemeClr val="hlink"/>
                </a:solidFill>
                <a:latin typeface="Arial" panose="020B0604020202020204" pitchFamily="34" charset="0"/>
              </a:rPr>
              <a:t>则：中断服务程序</a:t>
            </a:r>
            <a:r>
              <a:rPr lang="en-US" altLang="zh-CN" b="1" dirty="0">
                <a:solidFill>
                  <a:schemeClr val="hlink"/>
                </a:solidFill>
                <a:latin typeface="Arial" panose="020B0604020202020204" pitchFamily="34" charset="0"/>
              </a:rPr>
              <a:t>INTI_SUB</a:t>
            </a:r>
            <a:endParaRPr lang="en-US" altLang="zh-CN" b="1" dirty="0">
              <a:solidFill>
                <a:schemeClr val="hlink"/>
              </a:solidFill>
              <a:latin typeface="Arial" panose="020B0604020202020204" pitchFamily="34" charset="0"/>
            </a:endParaRPr>
          </a:p>
          <a:p>
            <a:pPr>
              <a:lnSpc>
                <a:spcPct val="140000"/>
              </a:lnSpc>
            </a:pPr>
            <a:r>
              <a:rPr lang="zh-CN" altLang="en-US" b="1" dirty="0">
                <a:solidFill>
                  <a:schemeClr val="tx2"/>
                </a:solidFill>
                <a:latin typeface="Arial" panose="020B0604020202020204" pitchFamily="34" charset="0"/>
              </a:rPr>
              <a:t>偏移地址</a:t>
            </a:r>
            <a:r>
              <a:rPr lang="zh-CN" altLang="en-US" b="1" dirty="0">
                <a:solidFill>
                  <a:schemeClr val="hlink"/>
                </a:solidFill>
                <a:latin typeface="Arial" panose="020B0604020202020204" pitchFamily="34" charset="0"/>
              </a:rPr>
              <a:t>存放在</a:t>
            </a:r>
            <a:r>
              <a:rPr lang="en-US" altLang="zh-CN" b="1" dirty="0">
                <a:solidFill>
                  <a:schemeClr val="hlink"/>
                </a:solidFill>
                <a:latin typeface="Arial" panose="020B0604020202020204" pitchFamily="34" charset="0"/>
              </a:rPr>
              <a:t>00008H</a:t>
            </a:r>
            <a:r>
              <a:rPr lang="zh-CN" altLang="en-US" b="1" dirty="0">
                <a:solidFill>
                  <a:schemeClr val="hlink"/>
                </a:solidFill>
                <a:latin typeface="Arial" panose="020B0604020202020204" pitchFamily="34" charset="0"/>
              </a:rPr>
              <a:t>字单元中</a:t>
            </a:r>
            <a:endParaRPr lang="zh-CN" altLang="en-US" b="1" dirty="0">
              <a:solidFill>
                <a:schemeClr val="hlink"/>
              </a:solidFill>
              <a:latin typeface="Arial" panose="020B0604020202020204" pitchFamily="34" charset="0"/>
            </a:endParaRPr>
          </a:p>
          <a:p>
            <a:pPr>
              <a:lnSpc>
                <a:spcPct val="140000"/>
              </a:lnSpc>
            </a:pPr>
            <a:r>
              <a:rPr lang="zh-CN" altLang="en-US" b="1" dirty="0">
                <a:solidFill>
                  <a:schemeClr val="tx2"/>
                </a:solidFill>
                <a:latin typeface="Arial" panose="020B0604020202020204" pitchFamily="34" charset="0"/>
              </a:rPr>
              <a:t>段地址</a:t>
            </a:r>
            <a:r>
              <a:rPr lang="zh-CN" altLang="en-US" b="1" dirty="0">
                <a:solidFill>
                  <a:schemeClr val="hlink"/>
                </a:solidFill>
                <a:latin typeface="Arial" panose="020B0604020202020204" pitchFamily="34" charset="0"/>
              </a:rPr>
              <a:t>存放在：</a:t>
            </a:r>
            <a:r>
              <a:rPr lang="en-US" altLang="zh-CN" b="1" dirty="0">
                <a:solidFill>
                  <a:schemeClr val="hlink"/>
                </a:solidFill>
                <a:latin typeface="Arial" panose="020B0604020202020204" pitchFamily="34" charset="0"/>
              </a:rPr>
              <a:t>0000AH</a:t>
            </a:r>
            <a:r>
              <a:rPr lang="zh-CN" altLang="en-US" b="1" dirty="0">
                <a:solidFill>
                  <a:schemeClr val="hlink"/>
                </a:solidFill>
                <a:latin typeface="Arial" panose="020B0604020202020204" pitchFamily="34" charset="0"/>
              </a:rPr>
              <a:t>字单元中</a:t>
            </a:r>
            <a:endParaRPr lang="zh-CN" altLang="en-US" b="1" dirty="0">
              <a:solidFill>
                <a:schemeClr val="hlink"/>
              </a:solidFill>
              <a:latin typeface="Arial" panose="020B0604020202020204" pitchFamily="34" charset="0"/>
            </a:endParaRPr>
          </a:p>
          <a:p>
            <a:pPr>
              <a:lnSpc>
                <a:spcPct val="140000"/>
              </a:lnSpc>
            </a:pPr>
            <a:r>
              <a:rPr lang="zh-CN" altLang="en-US" b="1" dirty="0">
                <a:solidFill>
                  <a:schemeClr val="tx2"/>
                </a:solidFill>
                <a:latin typeface="Arial" panose="020B0604020202020204" pitchFamily="34" charset="0"/>
              </a:rPr>
              <a:t>入口地址</a:t>
            </a:r>
            <a:r>
              <a:rPr lang="zh-CN" altLang="en-US" b="1" dirty="0">
                <a:solidFill>
                  <a:schemeClr val="hlink"/>
                </a:solidFill>
                <a:latin typeface="Arial" panose="020B0604020202020204" pitchFamily="34" charset="0"/>
              </a:rPr>
              <a:t>为：</a:t>
            </a:r>
            <a:r>
              <a:rPr lang="en-US" altLang="zh-CN" b="1" u="sng" dirty="0">
                <a:solidFill>
                  <a:srgbClr val="FFFF00"/>
                </a:solidFill>
                <a:latin typeface="Arial" panose="020B0604020202020204" pitchFamily="34" charset="0"/>
              </a:rPr>
              <a:t>2000H</a:t>
            </a:r>
            <a:r>
              <a:rPr lang="zh-CN" altLang="en-US" b="1" u="sng" dirty="0">
                <a:solidFill>
                  <a:srgbClr val="FFFF00"/>
                </a:solidFill>
                <a:latin typeface="Arial" panose="020B0604020202020204" pitchFamily="34" charset="0"/>
              </a:rPr>
              <a:t>：</a:t>
            </a:r>
            <a:r>
              <a:rPr lang="en-US" altLang="zh-CN" b="1" u="sng" dirty="0">
                <a:solidFill>
                  <a:srgbClr val="FFFF00"/>
                </a:solidFill>
                <a:latin typeface="Arial" panose="020B0604020202020204" pitchFamily="34" charset="0"/>
              </a:rPr>
              <a:t>1600H</a:t>
            </a:r>
            <a:endParaRPr lang="zh-CN" altLang="en-US" u="sng" dirty="0">
              <a:solidFill>
                <a:srgbClr val="FFFF00"/>
              </a:solidFill>
              <a:latin typeface="Arial" panose="020B0604020202020204" pitchFamily="34" charset="0"/>
            </a:endParaRPr>
          </a:p>
        </p:txBody>
      </p:sp>
      <p:sp>
        <p:nvSpPr>
          <p:cNvPr id="7" name="椭圆 6"/>
          <p:cNvSpPr/>
          <p:nvPr/>
        </p:nvSpPr>
        <p:spPr>
          <a:xfrm>
            <a:off x="4067175" y="4221163"/>
            <a:ext cx="4033838"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4914"/>
                                        </p:tgtEl>
                                        <p:attrNameLst>
                                          <p:attrName>style.visibility</p:attrName>
                                        </p:attrNameLst>
                                      </p:cBhvr>
                                      <p:to>
                                        <p:strVal val="visible"/>
                                      </p:to>
                                    </p:set>
                                    <p:animEffect transition="in" filter="blinds(horizontal)">
                                      <p:cBhvr>
                                        <p:cTn id="7" dur="500"/>
                                        <p:tgtEl>
                                          <p:spTgt spid="2949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4916"/>
                                        </p:tgtEl>
                                        <p:attrNameLst>
                                          <p:attrName>style.visibility</p:attrName>
                                        </p:attrNameLst>
                                      </p:cBhvr>
                                      <p:to>
                                        <p:strVal val="visible"/>
                                      </p:to>
                                    </p:set>
                                    <p:anim calcmode="lin" valueType="num">
                                      <p:cBhvr additive="base">
                                        <p:cTn id="12" dur="500" fill="hold"/>
                                        <p:tgtEl>
                                          <p:spTgt spid="294916"/>
                                        </p:tgtEl>
                                        <p:attrNameLst>
                                          <p:attrName>ppt_x</p:attrName>
                                        </p:attrNameLst>
                                      </p:cBhvr>
                                      <p:tavLst>
                                        <p:tav tm="0">
                                          <p:val>
                                            <p:strVal val="#ppt_x"/>
                                          </p:val>
                                        </p:tav>
                                        <p:tav tm="100000">
                                          <p:val>
                                            <p:strVal val="#ppt_x"/>
                                          </p:val>
                                        </p:tav>
                                      </p:tavLst>
                                    </p:anim>
                                    <p:anim calcmode="lin" valueType="num">
                                      <p:cBhvr additive="base">
                                        <p:cTn id="13" dur="500" fill="hold"/>
                                        <p:tgtEl>
                                          <p:spTgt spid="2949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4915"/>
                                        </p:tgtEl>
                                        <p:attrNameLst>
                                          <p:attrName>style.visibility</p:attrName>
                                        </p:attrNameLst>
                                      </p:cBhvr>
                                      <p:to>
                                        <p:strVal val="visible"/>
                                      </p:to>
                                    </p:set>
                                    <p:animEffect transition="in" filter="wipe(down)">
                                      <p:cBhvr>
                                        <p:cTn id="18" dur="500"/>
                                        <p:tgtEl>
                                          <p:spTgt spid="29491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94917"/>
                                        </p:tgtEl>
                                        <p:attrNameLst>
                                          <p:attrName>style.visibility</p:attrName>
                                        </p:attrNameLst>
                                      </p:cBhvr>
                                      <p:to>
                                        <p:strVal val="visible"/>
                                      </p:to>
                                    </p:set>
                                    <p:animEffect transition="in" filter="checkerboard(across)">
                                      <p:cBhvr>
                                        <p:cTn id="23" dur="500"/>
                                        <p:tgtEl>
                                          <p:spTgt spid="2949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ox(in)">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p:bldP spid="294917" grpId="0"/>
      <p:bldP spid="6" grpId="0"/>
      <p:bldP spid="7" grpId="0" animBg="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MTEyZjRiMDM2MWVjMmYwM2NiNWIwYjE3YjllYzg5MDEifQ=="/>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Phoenix</Template>
  <TotalTime>0</TotalTime>
  <Words>9803</Words>
  <Application>WPS 演示</Application>
  <PresentationFormat>全屏显示(4:3)</PresentationFormat>
  <Paragraphs>722</Paragraphs>
  <Slides>56</Slides>
  <Notes>1</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21</vt:i4>
      </vt:variant>
      <vt:variant>
        <vt:lpstr>幻灯片标题</vt:lpstr>
      </vt:variant>
      <vt:variant>
        <vt:i4>56</vt:i4>
      </vt:variant>
    </vt:vector>
  </HeadingPairs>
  <TitlesOfParts>
    <vt:vector size="102" baseType="lpstr">
      <vt:lpstr>Arial</vt:lpstr>
      <vt:lpstr>宋体</vt:lpstr>
      <vt:lpstr>Wingdings</vt:lpstr>
      <vt:lpstr>Footlight MT Light</vt:lpstr>
      <vt:lpstr>Segoe Print</vt:lpstr>
      <vt:lpstr>华文新魏</vt:lpstr>
      <vt:lpstr>Wingdings 2</vt:lpstr>
      <vt:lpstr>Arial</vt:lpstr>
      <vt:lpstr>Goudy Old Style</vt:lpstr>
      <vt:lpstr>华文行楷</vt:lpstr>
      <vt:lpstr>Times New Roman</vt:lpstr>
      <vt:lpstr>Wingdings 2</vt:lpstr>
      <vt:lpstr>仿宋_GB2312</vt:lpstr>
      <vt:lpstr>仿宋</vt:lpstr>
      <vt:lpstr>微软雅黑</vt:lpstr>
      <vt:lpstr>Arial Unicode MS</vt:lpstr>
      <vt:lpstr>Calibri</vt:lpstr>
      <vt:lpstr>黑体</vt:lpstr>
      <vt:lpstr>Tahoma</vt:lpstr>
      <vt:lpstr>华文琥珀</vt:lpstr>
      <vt:lpstr>Times New Roman MT Extra Bold</vt:lpstr>
      <vt:lpstr>MT Extra</vt:lpstr>
      <vt:lpstr>Wingdings</vt:lpstr>
      <vt:lpstr>华文仿宋</vt:lpstr>
      <vt:lpstr>凤舞九天</vt:lpstr>
      <vt:lpstr>Photoshop.Image.7</vt:lpstr>
      <vt:lpstr>Word.Document.12</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Photoshop.Image.7</vt:lpstr>
      <vt:lpstr>Word.Document.12</vt:lpstr>
      <vt:lpstr>Photoshop.Image.7</vt:lpstr>
      <vt:lpstr>Word.Picture.8</vt:lpstr>
      <vt:lpstr>Word.Picture.8</vt:lpstr>
      <vt:lpstr>第七章中断</vt:lpstr>
      <vt:lpstr>第七章中断</vt:lpstr>
      <vt:lpstr>PowerPoint 演示文稿</vt:lpstr>
      <vt:lpstr>PowerPoint 演示文稿</vt:lpstr>
      <vt:lpstr>PowerPoint 演示文稿</vt:lpstr>
      <vt:lpstr>PowerPoint 演示文稿</vt:lpstr>
      <vt:lpstr>PowerPoint 演示文稿</vt:lpstr>
      <vt:lpstr>7.3  中断向量表</vt:lpstr>
      <vt:lpstr>PowerPoint 演示文稿</vt:lpstr>
      <vt:lpstr>PowerPoint 演示文稿</vt:lpstr>
      <vt:lpstr>★能根据中断向量表中内存单元的数据，确定出中断服务程序的入口地址。 </vt:lpstr>
      <vt:lpstr>PowerPoint 演示文稿</vt:lpstr>
      <vt:lpstr>7.4   8086的中断系统 8086/8088CPU的中断结构体系</vt:lpstr>
      <vt:lpstr>PowerPoint 演示文稿</vt:lpstr>
      <vt:lpstr>PowerPoint 演示文稿</vt:lpstr>
      <vt:lpstr>PowerPoint 演示文稿</vt:lpstr>
      <vt:lpstr>PowerPoint 演示文稿</vt:lpstr>
      <vt:lpstr>PowerPoint 演示文稿</vt:lpstr>
      <vt:lpstr>PowerPoint 演示文稿</vt:lpstr>
      <vt:lpstr>7.5  中断优先权管理 *自学</vt:lpstr>
      <vt:lpstr>一、软件查询确定中断优先级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初始化命令字ICW3 </vt:lpstr>
      <vt:lpstr>PowerPoint 演示文稿</vt:lpstr>
      <vt:lpstr>2、 8259A的操作命令字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中断系统</dc:title>
  <dc:creator>hlw</dc:creator>
  <cp:lastModifiedBy>Administrator</cp:lastModifiedBy>
  <cp:revision>120</cp:revision>
  <dcterms:created xsi:type="dcterms:W3CDTF">2003-04-14T09:57:00Z</dcterms:created>
  <dcterms:modified xsi:type="dcterms:W3CDTF">2023-05-20T08:20:43Z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05520A1736404709B0805BC1C156E0C0_13</vt:lpwstr>
  </property>
  <property fmtid="{D5CDD505-2E9C-101B-9397-08002B2CF9AE}" pid="3" name="KSOProductBuildVer">
    <vt:lpwstr>2052-11.1.0.14036</vt:lpwstr>
  </property>
</Properties>
</file>